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5" r:id="rId2"/>
    <p:sldMasterId id="2147483690" r:id="rId3"/>
  </p:sldMasterIdLst>
  <p:notesMasterIdLst>
    <p:notesMasterId r:id="rId26"/>
  </p:notesMasterIdLst>
  <p:sldIdLst>
    <p:sldId id="421" r:id="rId4"/>
    <p:sldId id="412" r:id="rId5"/>
    <p:sldId id="418" r:id="rId6"/>
    <p:sldId id="415" r:id="rId7"/>
    <p:sldId id="336" r:id="rId8"/>
    <p:sldId id="419" r:id="rId9"/>
    <p:sldId id="420" r:id="rId10"/>
    <p:sldId id="402" r:id="rId11"/>
    <p:sldId id="413" r:id="rId12"/>
    <p:sldId id="406" r:id="rId13"/>
    <p:sldId id="357" r:id="rId14"/>
    <p:sldId id="358" r:id="rId15"/>
    <p:sldId id="417" r:id="rId16"/>
    <p:sldId id="404" r:id="rId17"/>
    <p:sldId id="339" r:id="rId18"/>
    <p:sldId id="414" r:id="rId19"/>
    <p:sldId id="408" r:id="rId20"/>
    <p:sldId id="410" r:id="rId21"/>
    <p:sldId id="407" r:id="rId22"/>
    <p:sldId id="411" r:id="rId23"/>
    <p:sldId id="401" r:id="rId24"/>
    <p:sldId id="390" r:id="rId25"/>
  </p:sldIdLst>
  <p:sldSz cx="9144000" cy="6858000" type="screen4x3"/>
  <p:notesSz cx="6805613" cy="99441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78534" autoAdjust="0"/>
  </p:normalViewPr>
  <p:slideViewPr>
    <p:cSldViewPr showGuides="1">
      <p:cViewPr>
        <p:scale>
          <a:sx n="70" d="100"/>
          <a:sy n="70" d="100"/>
        </p:scale>
        <p:origin x="-1386" y="36"/>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3342" y="-90"/>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173351EC-E710-4201-8F33-1AD5623FE62E}">
      <dgm:prSet custT="1"/>
      <dgm:spPr>
        <a:solidFill>
          <a:schemeClr val="accent1">
            <a:lumMod val="40000"/>
            <a:lumOff val="60000"/>
          </a:schemeClr>
        </a:solidFill>
      </dgm:spPr>
      <dgm:t>
        <a:bodyPr/>
        <a:lstStyle/>
        <a:p>
          <a:r>
            <a:rPr lang="de-DE" sz="2400" dirty="0" smtClean="0">
              <a:solidFill>
                <a:schemeClr val="accent1"/>
              </a:solidFill>
            </a:rPr>
            <a:t>Güter und Tourismus</a:t>
          </a:r>
        </a:p>
      </dgm:t>
    </dgm:pt>
    <dgm:pt modelId="{4F3AEDE9-65F0-4988-8076-2CEA40D71496}" type="parTrans" cxnId="{F893935F-CABD-4D82-B93B-70657E02FACA}">
      <dgm:prSet/>
      <dgm:spPr/>
      <dgm:t>
        <a:bodyPr/>
        <a:lstStyle/>
        <a:p>
          <a:endParaRPr lang="de-DE"/>
        </a:p>
      </dgm:t>
    </dgm:pt>
    <dgm:pt modelId="{46AFA8D8-F557-4455-8A38-DF16055635A9}" type="sibTrans" cxnId="{F893935F-CABD-4D82-B93B-70657E02FACA}">
      <dgm:prSet/>
      <dgm:spPr/>
      <dgm:t>
        <a:bodyPr/>
        <a:lstStyle/>
        <a:p>
          <a:endParaRPr lang="de-DE"/>
        </a:p>
      </dgm:t>
    </dgm:pt>
    <dgm:pt modelId="{6755B75A-DA2F-4942-9466-602DAA2B76D4}">
      <dgm:prSet custT="1"/>
      <dgm:spPr>
        <a:solidFill>
          <a:schemeClr val="accent1">
            <a:lumMod val="40000"/>
            <a:lumOff val="60000"/>
          </a:schemeClr>
        </a:solidFill>
      </dgm:spPr>
      <dgm:t>
        <a:bodyPr/>
        <a:lstStyle/>
        <a:p>
          <a:r>
            <a:rPr lang="de-DE" sz="2400" dirty="0" smtClean="0">
              <a:solidFill>
                <a:schemeClr val="accent1"/>
              </a:solidFill>
            </a:rPr>
            <a:t>Transportbeispiele</a:t>
          </a:r>
        </a:p>
      </dgm:t>
    </dgm:pt>
    <dgm:pt modelId="{C9E67486-D4AA-4601-A24B-52155755B0C0}" type="parTrans" cxnId="{6C12AAA9-A7FE-44EC-8AC9-383942F9847E}">
      <dgm:prSet/>
      <dgm:spPr/>
      <dgm:t>
        <a:bodyPr/>
        <a:lstStyle/>
        <a:p>
          <a:endParaRPr lang="de-DE"/>
        </a:p>
      </dgm:t>
    </dgm:pt>
    <dgm:pt modelId="{CC8056C9-9B1F-44C8-BB32-4B1222D8CD4E}" type="sibTrans" cxnId="{6C12AAA9-A7FE-44EC-8AC9-383942F9847E}">
      <dgm:prSet/>
      <dgm:spPr/>
      <dgm:t>
        <a:bodyPr/>
        <a:lstStyle/>
        <a:p>
          <a:endParaRPr lang="de-DE"/>
        </a:p>
      </dgm:t>
    </dgm:pt>
    <dgm:pt modelId="{F24300EC-4372-4D89-B437-9F81F6228517}">
      <dgm:prSet custT="1"/>
      <dgm:spPr>
        <a:solidFill>
          <a:schemeClr val="accent1">
            <a:lumMod val="40000"/>
            <a:lumOff val="60000"/>
          </a:schemeClr>
        </a:solidFill>
      </dgm:spPr>
      <dgm:t>
        <a:bodyPr/>
        <a:lstStyle/>
        <a:p>
          <a:r>
            <a:rPr lang="de-DE" sz="2400" dirty="0" smtClean="0">
              <a:solidFill>
                <a:schemeClr val="accent1"/>
              </a:solidFill>
            </a:rPr>
            <a:t>Transportaufkommen in der Donauregion</a:t>
          </a: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3"/>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3"/>
      <dgm:spPr/>
      <dgm:t>
        <a:bodyPr/>
        <a:lstStyle/>
        <a:p>
          <a:endParaRPr lang="de-AT"/>
        </a:p>
      </dgm:t>
    </dgm:pt>
    <dgm:pt modelId="{BF8CDB65-7F63-46ED-AD6F-299BB5E410A3}" type="pres">
      <dgm:prSet presAssocID="{754914D3-2823-4D9D-9B5F-8AAE908A2791}" presName="dstNode" presStyleLbl="node1" presStyleIdx="0" presStyleCnt="3"/>
      <dgm:spPr/>
      <dgm:t>
        <a:bodyPr/>
        <a:lstStyle/>
        <a:p>
          <a:endParaRPr lang="de-AT"/>
        </a:p>
      </dgm:t>
    </dgm:pt>
    <dgm:pt modelId="{18D4A3FC-121A-44DA-BC98-3AA1F7AF75F7}" type="pres">
      <dgm:prSet presAssocID="{F24300EC-4372-4D89-B437-9F81F6228517}" presName="text_1" presStyleLbl="node1" presStyleIdx="0" presStyleCnt="3">
        <dgm:presLayoutVars>
          <dgm:bulletEnabled val="1"/>
        </dgm:presLayoutVars>
      </dgm:prSet>
      <dgm:spPr/>
      <dgm:t>
        <a:bodyPr/>
        <a:lstStyle/>
        <a:p>
          <a:endParaRPr lang="de-AT"/>
        </a:p>
      </dgm:t>
    </dgm:pt>
    <dgm:pt modelId="{9FC91D3F-B68A-4081-8869-789F14A17E93}" type="pres">
      <dgm:prSet presAssocID="{F24300EC-4372-4D89-B437-9F81F6228517}" presName="accent_1" presStyleCnt="0"/>
      <dgm:spPr/>
    </dgm:pt>
    <dgm:pt modelId="{EF12B5F5-AB8A-4523-B395-C351AAF3CDFA}" type="pres">
      <dgm:prSet presAssocID="{F24300EC-4372-4D89-B437-9F81F6228517}" presName="accentRepeatNode" presStyleLbl="solidFgAcc1" presStyleIdx="0" presStyleCnt="3"/>
      <dgm:spPr>
        <a:solidFill>
          <a:schemeClr val="accent1"/>
        </a:solidFill>
        <a:ln w="28575">
          <a:solidFill>
            <a:schemeClr val="accent1"/>
          </a:solidFill>
        </a:ln>
      </dgm:spPr>
      <dgm:t>
        <a:bodyPr/>
        <a:lstStyle/>
        <a:p>
          <a:endParaRPr lang="de-AT"/>
        </a:p>
      </dgm:t>
    </dgm:pt>
    <dgm:pt modelId="{5C62AF15-EA7C-4052-A05A-70AF0952DE4C}" type="pres">
      <dgm:prSet presAssocID="{173351EC-E710-4201-8F33-1AD5623FE62E}" presName="text_2" presStyleLbl="node1" presStyleIdx="1" presStyleCnt="3">
        <dgm:presLayoutVars>
          <dgm:bulletEnabled val="1"/>
        </dgm:presLayoutVars>
      </dgm:prSet>
      <dgm:spPr/>
      <dgm:t>
        <a:bodyPr/>
        <a:lstStyle/>
        <a:p>
          <a:endParaRPr lang="de-AT"/>
        </a:p>
      </dgm:t>
    </dgm:pt>
    <dgm:pt modelId="{45A280BF-4905-47A2-BE7F-7176D2B4B58A}" type="pres">
      <dgm:prSet presAssocID="{173351EC-E710-4201-8F33-1AD5623FE62E}" presName="accent_2" presStyleCnt="0"/>
      <dgm:spPr/>
    </dgm:pt>
    <dgm:pt modelId="{84FECD7B-556D-40CD-80FE-E856FE6C01BC}" type="pres">
      <dgm:prSet presAssocID="{173351EC-E710-4201-8F33-1AD5623FE62E}" presName="accentRepeatNode" presStyleLbl="solidFgAcc1" presStyleIdx="1" presStyleCnt="3"/>
      <dgm:spPr>
        <a:solidFill>
          <a:schemeClr val="accent1">
            <a:lumMod val="40000"/>
            <a:lumOff val="60000"/>
          </a:schemeClr>
        </a:solidFill>
        <a:ln w="28575">
          <a:solidFill>
            <a:schemeClr val="accent1"/>
          </a:solidFill>
        </a:ln>
      </dgm:spPr>
      <dgm:t>
        <a:bodyPr/>
        <a:lstStyle/>
        <a:p>
          <a:endParaRPr lang="de-AT"/>
        </a:p>
      </dgm:t>
    </dgm:pt>
    <dgm:pt modelId="{BAB69A9F-E04F-404A-85CE-5FAF7BBC266B}" type="pres">
      <dgm:prSet presAssocID="{6755B75A-DA2F-4942-9466-602DAA2B76D4}" presName="text_3" presStyleLbl="node1" presStyleIdx="2" presStyleCnt="3">
        <dgm:presLayoutVars>
          <dgm:bulletEnabled val="1"/>
        </dgm:presLayoutVars>
      </dgm:prSet>
      <dgm:spPr/>
      <dgm:t>
        <a:bodyPr/>
        <a:lstStyle/>
        <a:p>
          <a:endParaRPr lang="de-AT"/>
        </a:p>
      </dgm:t>
    </dgm:pt>
    <dgm:pt modelId="{CBFA8B84-6270-4E62-8172-6292D04491B7}" type="pres">
      <dgm:prSet presAssocID="{6755B75A-DA2F-4942-9466-602DAA2B76D4}" presName="accent_3" presStyleCnt="0"/>
      <dgm:spPr/>
    </dgm:pt>
    <dgm:pt modelId="{2D85C60B-45A6-47F1-BDC4-779963C33EA5}" type="pres">
      <dgm:prSet presAssocID="{6755B75A-DA2F-4942-9466-602DAA2B76D4}" presName="accentRepeatNode" presStyleLbl="solidFgAcc1" presStyleIdx="2" presStyleCnt="3"/>
      <dgm:spPr>
        <a:solidFill>
          <a:schemeClr val="accent1">
            <a:lumMod val="40000"/>
            <a:lumOff val="60000"/>
          </a:schemeClr>
        </a:solidFill>
        <a:ln w="28575">
          <a:solidFill>
            <a:schemeClr val="accent1"/>
          </a:solidFill>
        </a:ln>
      </dgm:spPr>
      <dgm:t>
        <a:bodyPr/>
        <a:lstStyle/>
        <a:p>
          <a:endParaRPr lang="de-AT"/>
        </a:p>
      </dgm:t>
    </dgm:pt>
  </dgm:ptLst>
  <dgm:cxnLst>
    <dgm:cxn modelId="{4870DF12-D3D6-43CA-8648-1D9AD7290F3C}" type="presOf" srcId="{173351EC-E710-4201-8F33-1AD5623FE62E}" destId="{5C62AF15-EA7C-4052-A05A-70AF0952DE4C}" srcOrd="0" destOrd="0" presId="urn:microsoft.com/office/officeart/2008/layout/VerticalCurvedList"/>
    <dgm:cxn modelId="{4A978B14-E8BA-4F3B-BD2A-AB993CD4DCC1}" type="presOf" srcId="{6755B75A-DA2F-4942-9466-602DAA2B76D4}" destId="{BAB69A9F-E04F-404A-85CE-5FAF7BBC266B}" srcOrd="0" destOrd="0" presId="urn:microsoft.com/office/officeart/2008/layout/VerticalCurvedList"/>
    <dgm:cxn modelId="{D103274E-1D89-4B53-A301-45F552D2F2F6}" type="presOf" srcId="{BBB9D7DD-2425-4723-8219-8DCB9AF8E441}" destId="{93855F07-44CB-45DE-B464-761E63A71CD5}" srcOrd="0" destOrd="0" presId="urn:microsoft.com/office/officeart/2008/layout/VerticalCurvedList"/>
    <dgm:cxn modelId="{EF69723D-A47E-432B-AD8F-44CF70346517}" type="presOf" srcId="{F24300EC-4372-4D89-B437-9F81F6228517}" destId="{18D4A3FC-121A-44DA-BC98-3AA1F7AF75F7}" srcOrd="0" destOrd="0" presId="urn:microsoft.com/office/officeart/2008/layout/VerticalCurvedList"/>
    <dgm:cxn modelId="{B60D1404-9A84-454D-B1C0-8BC15A7F4BF3}" type="presOf" srcId="{754914D3-2823-4D9D-9B5F-8AAE908A2791}" destId="{AE6139D5-D84B-4711-8A6A-A5161E022A99}" srcOrd="0" destOrd="0" presId="urn:microsoft.com/office/officeart/2008/layout/VerticalCurvedList"/>
    <dgm:cxn modelId="{0781121C-2DD2-4939-9728-C6477965DA94}" srcId="{754914D3-2823-4D9D-9B5F-8AAE908A2791}" destId="{F24300EC-4372-4D89-B437-9F81F6228517}" srcOrd="0" destOrd="0" parTransId="{468FF3C9-0BE5-4FF4-BE42-47AA0FABB054}" sibTransId="{BBB9D7DD-2425-4723-8219-8DCB9AF8E441}"/>
    <dgm:cxn modelId="{6C12AAA9-A7FE-44EC-8AC9-383942F9847E}" srcId="{754914D3-2823-4D9D-9B5F-8AAE908A2791}" destId="{6755B75A-DA2F-4942-9466-602DAA2B76D4}" srcOrd="2" destOrd="0" parTransId="{C9E67486-D4AA-4601-A24B-52155755B0C0}" sibTransId="{CC8056C9-9B1F-44C8-BB32-4B1222D8CD4E}"/>
    <dgm:cxn modelId="{F893935F-CABD-4D82-B93B-70657E02FACA}" srcId="{754914D3-2823-4D9D-9B5F-8AAE908A2791}" destId="{173351EC-E710-4201-8F33-1AD5623FE62E}" srcOrd="1" destOrd="0" parTransId="{4F3AEDE9-65F0-4988-8076-2CEA40D71496}" sibTransId="{46AFA8D8-F557-4455-8A38-DF16055635A9}"/>
    <dgm:cxn modelId="{5F5A288F-BBE5-4606-A648-7CB557BDC9A0}" type="presParOf" srcId="{AE6139D5-D84B-4711-8A6A-A5161E022A99}" destId="{00F42187-34FD-4D8B-A449-F316E9EB9AFA}" srcOrd="0" destOrd="0" presId="urn:microsoft.com/office/officeart/2008/layout/VerticalCurvedList"/>
    <dgm:cxn modelId="{07579D8E-8446-4FA8-9BA2-0359C9C7E815}" type="presParOf" srcId="{00F42187-34FD-4D8B-A449-F316E9EB9AFA}" destId="{C168C53D-163A-4892-8EF0-B5326C3FF8C8}" srcOrd="0" destOrd="0" presId="urn:microsoft.com/office/officeart/2008/layout/VerticalCurvedList"/>
    <dgm:cxn modelId="{D4CE7F26-3D3A-48A5-A5AC-35091CCAFC04}" type="presParOf" srcId="{C168C53D-163A-4892-8EF0-B5326C3FF8C8}" destId="{0FAB2C97-DF89-43B9-B7B2-C745E026F562}" srcOrd="0" destOrd="0" presId="urn:microsoft.com/office/officeart/2008/layout/VerticalCurvedList"/>
    <dgm:cxn modelId="{0297F08A-00BA-4826-ABE9-5B50C18562D9}" type="presParOf" srcId="{C168C53D-163A-4892-8EF0-B5326C3FF8C8}" destId="{93855F07-44CB-45DE-B464-761E63A71CD5}" srcOrd="1" destOrd="0" presId="urn:microsoft.com/office/officeart/2008/layout/VerticalCurvedList"/>
    <dgm:cxn modelId="{DF8CEFB4-AE14-464E-B638-F02809D6B657}" type="presParOf" srcId="{C168C53D-163A-4892-8EF0-B5326C3FF8C8}" destId="{D258DE45-194F-4470-A0BE-D234AB24927B}" srcOrd="2" destOrd="0" presId="urn:microsoft.com/office/officeart/2008/layout/VerticalCurvedList"/>
    <dgm:cxn modelId="{16DB70F7-F4FA-4B64-885E-005AA0A66F6B}" type="presParOf" srcId="{C168C53D-163A-4892-8EF0-B5326C3FF8C8}" destId="{BF8CDB65-7F63-46ED-AD6F-299BB5E410A3}" srcOrd="3" destOrd="0" presId="urn:microsoft.com/office/officeart/2008/layout/VerticalCurvedList"/>
    <dgm:cxn modelId="{DF018EB0-89A3-4492-9917-CF28B10BAE5D}" type="presParOf" srcId="{00F42187-34FD-4D8B-A449-F316E9EB9AFA}" destId="{18D4A3FC-121A-44DA-BC98-3AA1F7AF75F7}" srcOrd="1" destOrd="0" presId="urn:microsoft.com/office/officeart/2008/layout/VerticalCurvedList"/>
    <dgm:cxn modelId="{776BB4ED-EEB9-4BD8-BBC7-3DC25FE41621}" type="presParOf" srcId="{00F42187-34FD-4D8B-A449-F316E9EB9AFA}" destId="{9FC91D3F-B68A-4081-8869-789F14A17E93}" srcOrd="2" destOrd="0" presId="urn:microsoft.com/office/officeart/2008/layout/VerticalCurvedList"/>
    <dgm:cxn modelId="{B3DDD167-505A-4D87-BA83-5D3F3BE6F209}" type="presParOf" srcId="{9FC91D3F-B68A-4081-8869-789F14A17E93}" destId="{EF12B5F5-AB8A-4523-B395-C351AAF3CDFA}" srcOrd="0" destOrd="0" presId="urn:microsoft.com/office/officeart/2008/layout/VerticalCurvedList"/>
    <dgm:cxn modelId="{DDF50024-4D2F-4078-AF9D-3972C6E6B7F7}" type="presParOf" srcId="{00F42187-34FD-4D8B-A449-F316E9EB9AFA}" destId="{5C62AF15-EA7C-4052-A05A-70AF0952DE4C}" srcOrd="3" destOrd="0" presId="urn:microsoft.com/office/officeart/2008/layout/VerticalCurvedList"/>
    <dgm:cxn modelId="{66F762D5-1DE0-4A00-A738-A9E937B82A4B}" type="presParOf" srcId="{00F42187-34FD-4D8B-A449-F316E9EB9AFA}" destId="{45A280BF-4905-47A2-BE7F-7176D2B4B58A}" srcOrd="4" destOrd="0" presId="urn:microsoft.com/office/officeart/2008/layout/VerticalCurvedList"/>
    <dgm:cxn modelId="{67899FA2-B7C9-4CA6-9254-C775B6551CF3}" type="presParOf" srcId="{45A280BF-4905-47A2-BE7F-7176D2B4B58A}" destId="{84FECD7B-556D-40CD-80FE-E856FE6C01BC}" srcOrd="0" destOrd="0" presId="urn:microsoft.com/office/officeart/2008/layout/VerticalCurvedList"/>
    <dgm:cxn modelId="{3C4D47A2-3543-4111-B772-5D4BFAF7DE37}" type="presParOf" srcId="{00F42187-34FD-4D8B-A449-F316E9EB9AFA}" destId="{BAB69A9F-E04F-404A-85CE-5FAF7BBC266B}" srcOrd="5" destOrd="0" presId="urn:microsoft.com/office/officeart/2008/layout/VerticalCurvedList"/>
    <dgm:cxn modelId="{A7EE128B-781F-4F59-B953-F902B9E959E7}" type="presParOf" srcId="{00F42187-34FD-4D8B-A449-F316E9EB9AFA}" destId="{CBFA8B84-6270-4E62-8172-6292D04491B7}" srcOrd="6" destOrd="0" presId="urn:microsoft.com/office/officeart/2008/layout/VerticalCurvedList"/>
    <dgm:cxn modelId="{A70AA9EF-B05B-4E77-AB39-457022899C23}" type="presParOf" srcId="{CBFA8B84-6270-4E62-8172-6292D04491B7}" destId="{2D85C60B-45A6-47F1-BDC4-779963C33EA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173351EC-E710-4201-8F33-1AD5623FE62E}">
      <dgm:prSet custT="1"/>
      <dgm:spPr>
        <a:solidFill>
          <a:schemeClr val="accent1">
            <a:lumMod val="40000"/>
            <a:lumOff val="60000"/>
          </a:schemeClr>
        </a:solidFill>
      </dgm:spPr>
      <dgm:t>
        <a:bodyPr/>
        <a:lstStyle/>
        <a:p>
          <a:r>
            <a:rPr lang="de-DE" sz="2400" dirty="0" smtClean="0">
              <a:solidFill>
                <a:schemeClr val="accent1"/>
              </a:solidFill>
            </a:rPr>
            <a:t>Güter und Tourismus</a:t>
          </a:r>
        </a:p>
      </dgm:t>
    </dgm:pt>
    <dgm:pt modelId="{4F3AEDE9-65F0-4988-8076-2CEA40D71496}" type="parTrans" cxnId="{F893935F-CABD-4D82-B93B-70657E02FACA}">
      <dgm:prSet/>
      <dgm:spPr/>
      <dgm:t>
        <a:bodyPr/>
        <a:lstStyle/>
        <a:p>
          <a:endParaRPr lang="de-DE"/>
        </a:p>
      </dgm:t>
    </dgm:pt>
    <dgm:pt modelId="{46AFA8D8-F557-4455-8A38-DF16055635A9}" type="sibTrans" cxnId="{F893935F-CABD-4D82-B93B-70657E02FACA}">
      <dgm:prSet/>
      <dgm:spPr/>
      <dgm:t>
        <a:bodyPr/>
        <a:lstStyle/>
        <a:p>
          <a:endParaRPr lang="de-DE"/>
        </a:p>
      </dgm:t>
    </dgm:pt>
    <dgm:pt modelId="{6755B75A-DA2F-4942-9466-602DAA2B76D4}">
      <dgm:prSet custT="1"/>
      <dgm:spPr>
        <a:solidFill>
          <a:schemeClr val="accent1">
            <a:lumMod val="40000"/>
            <a:lumOff val="60000"/>
          </a:schemeClr>
        </a:solidFill>
      </dgm:spPr>
      <dgm:t>
        <a:bodyPr/>
        <a:lstStyle/>
        <a:p>
          <a:r>
            <a:rPr lang="de-DE" sz="2400" dirty="0" smtClean="0">
              <a:solidFill>
                <a:schemeClr val="accent1"/>
              </a:solidFill>
            </a:rPr>
            <a:t>Transportbeispiele</a:t>
          </a:r>
        </a:p>
      </dgm:t>
    </dgm:pt>
    <dgm:pt modelId="{C9E67486-D4AA-4601-A24B-52155755B0C0}" type="parTrans" cxnId="{6C12AAA9-A7FE-44EC-8AC9-383942F9847E}">
      <dgm:prSet/>
      <dgm:spPr/>
      <dgm:t>
        <a:bodyPr/>
        <a:lstStyle/>
        <a:p>
          <a:endParaRPr lang="de-DE"/>
        </a:p>
      </dgm:t>
    </dgm:pt>
    <dgm:pt modelId="{CC8056C9-9B1F-44C8-BB32-4B1222D8CD4E}" type="sibTrans" cxnId="{6C12AAA9-A7FE-44EC-8AC9-383942F9847E}">
      <dgm:prSet/>
      <dgm:spPr/>
      <dgm:t>
        <a:bodyPr/>
        <a:lstStyle/>
        <a:p>
          <a:endParaRPr lang="de-DE"/>
        </a:p>
      </dgm:t>
    </dgm:pt>
    <dgm:pt modelId="{F24300EC-4372-4D89-B437-9F81F6228517}">
      <dgm:prSet custT="1"/>
      <dgm:spPr>
        <a:solidFill>
          <a:schemeClr val="accent1">
            <a:lumMod val="40000"/>
            <a:lumOff val="60000"/>
          </a:schemeClr>
        </a:solidFill>
      </dgm:spPr>
      <dgm:t>
        <a:bodyPr/>
        <a:lstStyle/>
        <a:p>
          <a:r>
            <a:rPr lang="de-DE" sz="2400" dirty="0" smtClean="0">
              <a:solidFill>
                <a:schemeClr val="accent1"/>
              </a:solidFill>
            </a:rPr>
            <a:t>Transportaufkommen in der Donauregion</a:t>
          </a:r>
          <a:endParaRPr lang="de-DE" sz="2900" dirty="0" smtClean="0">
            <a:solidFill>
              <a:schemeClr val="accent1"/>
            </a:solidFill>
          </a:endParaRP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3"/>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3"/>
      <dgm:spPr/>
      <dgm:t>
        <a:bodyPr/>
        <a:lstStyle/>
        <a:p>
          <a:endParaRPr lang="de-AT"/>
        </a:p>
      </dgm:t>
    </dgm:pt>
    <dgm:pt modelId="{BF8CDB65-7F63-46ED-AD6F-299BB5E410A3}" type="pres">
      <dgm:prSet presAssocID="{754914D3-2823-4D9D-9B5F-8AAE908A2791}" presName="dstNode" presStyleLbl="node1" presStyleIdx="0" presStyleCnt="3"/>
      <dgm:spPr/>
      <dgm:t>
        <a:bodyPr/>
        <a:lstStyle/>
        <a:p>
          <a:endParaRPr lang="de-AT"/>
        </a:p>
      </dgm:t>
    </dgm:pt>
    <dgm:pt modelId="{18D4A3FC-121A-44DA-BC98-3AA1F7AF75F7}" type="pres">
      <dgm:prSet presAssocID="{F24300EC-4372-4D89-B437-9F81F6228517}" presName="text_1" presStyleLbl="node1" presStyleIdx="0" presStyleCnt="3">
        <dgm:presLayoutVars>
          <dgm:bulletEnabled val="1"/>
        </dgm:presLayoutVars>
      </dgm:prSet>
      <dgm:spPr/>
      <dgm:t>
        <a:bodyPr/>
        <a:lstStyle/>
        <a:p>
          <a:endParaRPr lang="de-AT"/>
        </a:p>
      </dgm:t>
    </dgm:pt>
    <dgm:pt modelId="{9FC91D3F-B68A-4081-8869-789F14A17E93}" type="pres">
      <dgm:prSet presAssocID="{F24300EC-4372-4D89-B437-9F81F6228517}" presName="accent_1" presStyleCnt="0"/>
      <dgm:spPr/>
    </dgm:pt>
    <dgm:pt modelId="{EF12B5F5-AB8A-4523-B395-C351AAF3CDFA}" type="pres">
      <dgm:prSet presAssocID="{F24300EC-4372-4D89-B437-9F81F6228517}" presName="accentRepeatNode" presStyleLbl="solidFgAcc1" presStyleIdx="0" presStyleCnt="3"/>
      <dgm:spPr>
        <a:solidFill>
          <a:schemeClr val="accent1">
            <a:lumMod val="40000"/>
            <a:lumOff val="60000"/>
          </a:schemeClr>
        </a:solidFill>
        <a:ln w="28575">
          <a:solidFill>
            <a:schemeClr val="accent1"/>
          </a:solidFill>
        </a:ln>
      </dgm:spPr>
      <dgm:t>
        <a:bodyPr/>
        <a:lstStyle/>
        <a:p>
          <a:endParaRPr lang="de-AT"/>
        </a:p>
      </dgm:t>
    </dgm:pt>
    <dgm:pt modelId="{5C62AF15-EA7C-4052-A05A-70AF0952DE4C}" type="pres">
      <dgm:prSet presAssocID="{173351EC-E710-4201-8F33-1AD5623FE62E}" presName="text_2" presStyleLbl="node1" presStyleIdx="1" presStyleCnt="3">
        <dgm:presLayoutVars>
          <dgm:bulletEnabled val="1"/>
        </dgm:presLayoutVars>
      </dgm:prSet>
      <dgm:spPr/>
      <dgm:t>
        <a:bodyPr/>
        <a:lstStyle/>
        <a:p>
          <a:endParaRPr lang="de-AT"/>
        </a:p>
      </dgm:t>
    </dgm:pt>
    <dgm:pt modelId="{45A280BF-4905-47A2-BE7F-7176D2B4B58A}" type="pres">
      <dgm:prSet presAssocID="{173351EC-E710-4201-8F33-1AD5623FE62E}" presName="accent_2" presStyleCnt="0"/>
      <dgm:spPr/>
    </dgm:pt>
    <dgm:pt modelId="{84FECD7B-556D-40CD-80FE-E856FE6C01BC}" type="pres">
      <dgm:prSet presAssocID="{173351EC-E710-4201-8F33-1AD5623FE62E}" presName="accentRepeatNode" presStyleLbl="solidFgAcc1" presStyleIdx="1" presStyleCnt="3"/>
      <dgm:spPr>
        <a:solidFill>
          <a:schemeClr val="accent1"/>
        </a:solidFill>
        <a:ln w="28575">
          <a:solidFill>
            <a:schemeClr val="accent1"/>
          </a:solidFill>
        </a:ln>
      </dgm:spPr>
      <dgm:t>
        <a:bodyPr/>
        <a:lstStyle/>
        <a:p>
          <a:endParaRPr lang="de-AT"/>
        </a:p>
      </dgm:t>
    </dgm:pt>
    <dgm:pt modelId="{BAB69A9F-E04F-404A-85CE-5FAF7BBC266B}" type="pres">
      <dgm:prSet presAssocID="{6755B75A-DA2F-4942-9466-602DAA2B76D4}" presName="text_3" presStyleLbl="node1" presStyleIdx="2" presStyleCnt="3">
        <dgm:presLayoutVars>
          <dgm:bulletEnabled val="1"/>
        </dgm:presLayoutVars>
      </dgm:prSet>
      <dgm:spPr/>
      <dgm:t>
        <a:bodyPr/>
        <a:lstStyle/>
        <a:p>
          <a:endParaRPr lang="de-AT"/>
        </a:p>
      </dgm:t>
    </dgm:pt>
    <dgm:pt modelId="{CBFA8B84-6270-4E62-8172-6292D04491B7}" type="pres">
      <dgm:prSet presAssocID="{6755B75A-DA2F-4942-9466-602DAA2B76D4}" presName="accent_3" presStyleCnt="0"/>
      <dgm:spPr/>
    </dgm:pt>
    <dgm:pt modelId="{2D85C60B-45A6-47F1-BDC4-779963C33EA5}" type="pres">
      <dgm:prSet presAssocID="{6755B75A-DA2F-4942-9466-602DAA2B76D4}" presName="accentRepeatNode" presStyleLbl="solidFgAcc1" presStyleIdx="2" presStyleCnt="3"/>
      <dgm:spPr>
        <a:solidFill>
          <a:schemeClr val="accent1">
            <a:lumMod val="40000"/>
            <a:lumOff val="60000"/>
          </a:schemeClr>
        </a:solidFill>
        <a:ln w="28575">
          <a:solidFill>
            <a:schemeClr val="accent1"/>
          </a:solidFill>
        </a:ln>
      </dgm:spPr>
      <dgm:t>
        <a:bodyPr/>
        <a:lstStyle/>
        <a:p>
          <a:endParaRPr lang="de-AT"/>
        </a:p>
      </dgm:t>
    </dgm:pt>
  </dgm:ptLst>
  <dgm:cxnLst>
    <dgm:cxn modelId="{C8B726B5-E519-44F8-8BEF-A45B31C9A6F7}" type="presOf" srcId="{BBB9D7DD-2425-4723-8219-8DCB9AF8E441}" destId="{93855F07-44CB-45DE-B464-761E63A71CD5}" srcOrd="0" destOrd="0" presId="urn:microsoft.com/office/officeart/2008/layout/VerticalCurvedList"/>
    <dgm:cxn modelId="{35E11BEA-9B5E-4935-AFD7-FFE7B9787143}" type="presOf" srcId="{6755B75A-DA2F-4942-9466-602DAA2B76D4}" destId="{BAB69A9F-E04F-404A-85CE-5FAF7BBC266B}" srcOrd="0" destOrd="0" presId="urn:microsoft.com/office/officeart/2008/layout/VerticalCurvedList"/>
    <dgm:cxn modelId="{46E15874-FDE4-4D7D-AA57-3D2589C5C8A0}" type="presOf" srcId="{173351EC-E710-4201-8F33-1AD5623FE62E}" destId="{5C62AF15-EA7C-4052-A05A-70AF0952DE4C}" srcOrd="0" destOrd="0" presId="urn:microsoft.com/office/officeart/2008/layout/VerticalCurvedList"/>
    <dgm:cxn modelId="{0781121C-2DD2-4939-9728-C6477965DA94}" srcId="{754914D3-2823-4D9D-9B5F-8AAE908A2791}" destId="{F24300EC-4372-4D89-B437-9F81F6228517}" srcOrd="0" destOrd="0" parTransId="{468FF3C9-0BE5-4FF4-BE42-47AA0FABB054}" sibTransId="{BBB9D7DD-2425-4723-8219-8DCB9AF8E441}"/>
    <dgm:cxn modelId="{347490DD-9633-49D1-A68D-34A601C1071F}" type="presOf" srcId="{754914D3-2823-4D9D-9B5F-8AAE908A2791}" destId="{AE6139D5-D84B-4711-8A6A-A5161E022A99}" srcOrd="0" destOrd="0" presId="urn:microsoft.com/office/officeart/2008/layout/VerticalCurvedList"/>
    <dgm:cxn modelId="{6C12AAA9-A7FE-44EC-8AC9-383942F9847E}" srcId="{754914D3-2823-4D9D-9B5F-8AAE908A2791}" destId="{6755B75A-DA2F-4942-9466-602DAA2B76D4}" srcOrd="2" destOrd="0" parTransId="{C9E67486-D4AA-4601-A24B-52155755B0C0}" sibTransId="{CC8056C9-9B1F-44C8-BB32-4B1222D8CD4E}"/>
    <dgm:cxn modelId="{F893935F-CABD-4D82-B93B-70657E02FACA}" srcId="{754914D3-2823-4D9D-9B5F-8AAE908A2791}" destId="{173351EC-E710-4201-8F33-1AD5623FE62E}" srcOrd="1" destOrd="0" parTransId="{4F3AEDE9-65F0-4988-8076-2CEA40D71496}" sibTransId="{46AFA8D8-F557-4455-8A38-DF16055635A9}"/>
    <dgm:cxn modelId="{3AE699C1-1F11-40EF-8CB9-49188A930E49}" type="presOf" srcId="{F24300EC-4372-4D89-B437-9F81F6228517}" destId="{18D4A3FC-121A-44DA-BC98-3AA1F7AF75F7}" srcOrd="0" destOrd="0" presId="urn:microsoft.com/office/officeart/2008/layout/VerticalCurvedList"/>
    <dgm:cxn modelId="{2C4D6FC5-27EA-4CE6-8408-AD89C8FB2156}" type="presParOf" srcId="{AE6139D5-D84B-4711-8A6A-A5161E022A99}" destId="{00F42187-34FD-4D8B-A449-F316E9EB9AFA}" srcOrd="0" destOrd="0" presId="urn:microsoft.com/office/officeart/2008/layout/VerticalCurvedList"/>
    <dgm:cxn modelId="{E0995CCA-F43E-41D4-8563-56F951AA16F0}" type="presParOf" srcId="{00F42187-34FD-4D8B-A449-F316E9EB9AFA}" destId="{C168C53D-163A-4892-8EF0-B5326C3FF8C8}" srcOrd="0" destOrd="0" presId="urn:microsoft.com/office/officeart/2008/layout/VerticalCurvedList"/>
    <dgm:cxn modelId="{B3D14108-A0A8-4EDC-A6BD-777C9AFB4CBA}" type="presParOf" srcId="{C168C53D-163A-4892-8EF0-B5326C3FF8C8}" destId="{0FAB2C97-DF89-43B9-B7B2-C745E026F562}" srcOrd="0" destOrd="0" presId="urn:microsoft.com/office/officeart/2008/layout/VerticalCurvedList"/>
    <dgm:cxn modelId="{D76D2A44-55E1-4F24-A7E9-BAFDC6AC27F8}" type="presParOf" srcId="{C168C53D-163A-4892-8EF0-B5326C3FF8C8}" destId="{93855F07-44CB-45DE-B464-761E63A71CD5}" srcOrd="1" destOrd="0" presId="urn:microsoft.com/office/officeart/2008/layout/VerticalCurvedList"/>
    <dgm:cxn modelId="{F01087A6-BAE2-4FB6-B073-B6703C574D15}" type="presParOf" srcId="{C168C53D-163A-4892-8EF0-B5326C3FF8C8}" destId="{D258DE45-194F-4470-A0BE-D234AB24927B}" srcOrd="2" destOrd="0" presId="urn:microsoft.com/office/officeart/2008/layout/VerticalCurvedList"/>
    <dgm:cxn modelId="{0C0EA30A-33AF-4B80-B916-183838BD7898}" type="presParOf" srcId="{C168C53D-163A-4892-8EF0-B5326C3FF8C8}" destId="{BF8CDB65-7F63-46ED-AD6F-299BB5E410A3}" srcOrd="3" destOrd="0" presId="urn:microsoft.com/office/officeart/2008/layout/VerticalCurvedList"/>
    <dgm:cxn modelId="{BD3B27B4-ACD2-45FB-8779-73C9938B3D9E}" type="presParOf" srcId="{00F42187-34FD-4D8B-A449-F316E9EB9AFA}" destId="{18D4A3FC-121A-44DA-BC98-3AA1F7AF75F7}" srcOrd="1" destOrd="0" presId="urn:microsoft.com/office/officeart/2008/layout/VerticalCurvedList"/>
    <dgm:cxn modelId="{550AED5E-B164-4FA3-9C09-5D6C5A5D5FD7}" type="presParOf" srcId="{00F42187-34FD-4D8B-A449-F316E9EB9AFA}" destId="{9FC91D3F-B68A-4081-8869-789F14A17E93}" srcOrd="2" destOrd="0" presId="urn:microsoft.com/office/officeart/2008/layout/VerticalCurvedList"/>
    <dgm:cxn modelId="{F61BACF9-9508-435E-82EF-5857722802F2}" type="presParOf" srcId="{9FC91D3F-B68A-4081-8869-789F14A17E93}" destId="{EF12B5F5-AB8A-4523-B395-C351AAF3CDFA}" srcOrd="0" destOrd="0" presId="urn:microsoft.com/office/officeart/2008/layout/VerticalCurvedList"/>
    <dgm:cxn modelId="{5CDC3C17-CD32-42D4-B7DA-A9B8FE6CD809}" type="presParOf" srcId="{00F42187-34FD-4D8B-A449-F316E9EB9AFA}" destId="{5C62AF15-EA7C-4052-A05A-70AF0952DE4C}" srcOrd="3" destOrd="0" presId="urn:microsoft.com/office/officeart/2008/layout/VerticalCurvedList"/>
    <dgm:cxn modelId="{6E01F307-D969-4839-BA8A-DAD335BDDA52}" type="presParOf" srcId="{00F42187-34FD-4D8B-A449-F316E9EB9AFA}" destId="{45A280BF-4905-47A2-BE7F-7176D2B4B58A}" srcOrd="4" destOrd="0" presId="urn:microsoft.com/office/officeart/2008/layout/VerticalCurvedList"/>
    <dgm:cxn modelId="{EA9435F3-4099-430E-A0F0-2BEC84B1201E}" type="presParOf" srcId="{45A280BF-4905-47A2-BE7F-7176D2B4B58A}" destId="{84FECD7B-556D-40CD-80FE-E856FE6C01BC}" srcOrd="0" destOrd="0" presId="urn:microsoft.com/office/officeart/2008/layout/VerticalCurvedList"/>
    <dgm:cxn modelId="{117DB7FA-E6F0-4670-9CCD-97CE3D4E9851}" type="presParOf" srcId="{00F42187-34FD-4D8B-A449-F316E9EB9AFA}" destId="{BAB69A9F-E04F-404A-85CE-5FAF7BBC266B}" srcOrd="5" destOrd="0" presId="urn:microsoft.com/office/officeart/2008/layout/VerticalCurvedList"/>
    <dgm:cxn modelId="{A8C6DDFF-35B8-4DC0-8380-0A04AC85BF7C}" type="presParOf" srcId="{00F42187-34FD-4D8B-A449-F316E9EB9AFA}" destId="{CBFA8B84-6270-4E62-8172-6292D04491B7}" srcOrd="6" destOrd="0" presId="urn:microsoft.com/office/officeart/2008/layout/VerticalCurvedList"/>
    <dgm:cxn modelId="{8BFA20AA-2A08-45D1-A3E9-DA32BC790A29}" type="presParOf" srcId="{CBFA8B84-6270-4E62-8172-6292D04491B7}" destId="{2D85C60B-45A6-47F1-BDC4-779963C33EA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173351EC-E710-4201-8F33-1AD5623FE62E}">
      <dgm:prSet custT="1"/>
      <dgm:spPr>
        <a:solidFill>
          <a:schemeClr val="accent1">
            <a:lumMod val="40000"/>
            <a:lumOff val="60000"/>
          </a:schemeClr>
        </a:solidFill>
      </dgm:spPr>
      <dgm:t>
        <a:bodyPr/>
        <a:lstStyle/>
        <a:p>
          <a:r>
            <a:rPr lang="de-DE" sz="2400" dirty="0" smtClean="0">
              <a:solidFill>
                <a:schemeClr val="accent1"/>
              </a:solidFill>
            </a:rPr>
            <a:t>Güter und Tourismus</a:t>
          </a:r>
        </a:p>
      </dgm:t>
    </dgm:pt>
    <dgm:pt modelId="{4F3AEDE9-65F0-4988-8076-2CEA40D71496}" type="parTrans" cxnId="{F893935F-CABD-4D82-B93B-70657E02FACA}">
      <dgm:prSet/>
      <dgm:spPr/>
      <dgm:t>
        <a:bodyPr/>
        <a:lstStyle/>
        <a:p>
          <a:endParaRPr lang="de-DE"/>
        </a:p>
      </dgm:t>
    </dgm:pt>
    <dgm:pt modelId="{46AFA8D8-F557-4455-8A38-DF16055635A9}" type="sibTrans" cxnId="{F893935F-CABD-4D82-B93B-70657E02FACA}">
      <dgm:prSet/>
      <dgm:spPr/>
      <dgm:t>
        <a:bodyPr/>
        <a:lstStyle/>
        <a:p>
          <a:endParaRPr lang="de-DE"/>
        </a:p>
      </dgm:t>
    </dgm:pt>
    <dgm:pt modelId="{6755B75A-DA2F-4942-9466-602DAA2B76D4}">
      <dgm:prSet custT="1"/>
      <dgm:spPr>
        <a:solidFill>
          <a:schemeClr val="accent1">
            <a:lumMod val="40000"/>
            <a:lumOff val="60000"/>
          </a:schemeClr>
        </a:solidFill>
      </dgm:spPr>
      <dgm:t>
        <a:bodyPr/>
        <a:lstStyle/>
        <a:p>
          <a:r>
            <a:rPr lang="de-DE" sz="2400" dirty="0" smtClean="0">
              <a:solidFill>
                <a:schemeClr val="accent1"/>
              </a:solidFill>
            </a:rPr>
            <a:t>Transportbeispiele</a:t>
          </a:r>
        </a:p>
      </dgm:t>
    </dgm:pt>
    <dgm:pt modelId="{C9E67486-D4AA-4601-A24B-52155755B0C0}" type="parTrans" cxnId="{6C12AAA9-A7FE-44EC-8AC9-383942F9847E}">
      <dgm:prSet/>
      <dgm:spPr/>
      <dgm:t>
        <a:bodyPr/>
        <a:lstStyle/>
        <a:p>
          <a:endParaRPr lang="de-DE"/>
        </a:p>
      </dgm:t>
    </dgm:pt>
    <dgm:pt modelId="{CC8056C9-9B1F-44C8-BB32-4B1222D8CD4E}" type="sibTrans" cxnId="{6C12AAA9-A7FE-44EC-8AC9-383942F9847E}">
      <dgm:prSet/>
      <dgm:spPr/>
      <dgm:t>
        <a:bodyPr/>
        <a:lstStyle/>
        <a:p>
          <a:endParaRPr lang="de-DE"/>
        </a:p>
      </dgm:t>
    </dgm:pt>
    <dgm:pt modelId="{F24300EC-4372-4D89-B437-9F81F6228517}">
      <dgm:prSet custT="1"/>
      <dgm:spPr>
        <a:solidFill>
          <a:schemeClr val="accent1">
            <a:lumMod val="40000"/>
            <a:lumOff val="60000"/>
          </a:schemeClr>
        </a:solidFill>
      </dgm:spPr>
      <dgm:t>
        <a:bodyPr/>
        <a:lstStyle/>
        <a:p>
          <a:r>
            <a:rPr lang="de-DE" sz="2400" dirty="0" smtClean="0">
              <a:solidFill>
                <a:schemeClr val="accent1"/>
              </a:solidFill>
            </a:rPr>
            <a:t>Transportaufkommen in der Donauregion</a:t>
          </a:r>
          <a:endParaRPr lang="de-DE" sz="2900" dirty="0" smtClean="0">
            <a:solidFill>
              <a:schemeClr val="accent1"/>
            </a:solidFill>
          </a:endParaRP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3"/>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3"/>
      <dgm:spPr/>
      <dgm:t>
        <a:bodyPr/>
        <a:lstStyle/>
        <a:p>
          <a:endParaRPr lang="de-AT"/>
        </a:p>
      </dgm:t>
    </dgm:pt>
    <dgm:pt modelId="{BF8CDB65-7F63-46ED-AD6F-299BB5E410A3}" type="pres">
      <dgm:prSet presAssocID="{754914D3-2823-4D9D-9B5F-8AAE908A2791}" presName="dstNode" presStyleLbl="node1" presStyleIdx="0" presStyleCnt="3"/>
      <dgm:spPr/>
      <dgm:t>
        <a:bodyPr/>
        <a:lstStyle/>
        <a:p>
          <a:endParaRPr lang="de-AT"/>
        </a:p>
      </dgm:t>
    </dgm:pt>
    <dgm:pt modelId="{18D4A3FC-121A-44DA-BC98-3AA1F7AF75F7}" type="pres">
      <dgm:prSet presAssocID="{F24300EC-4372-4D89-B437-9F81F6228517}" presName="text_1" presStyleLbl="node1" presStyleIdx="0" presStyleCnt="3">
        <dgm:presLayoutVars>
          <dgm:bulletEnabled val="1"/>
        </dgm:presLayoutVars>
      </dgm:prSet>
      <dgm:spPr/>
      <dgm:t>
        <a:bodyPr/>
        <a:lstStyle/>
        <a:p>
          <a:endParaRPr lang="de-AT"/>
        </a:p>
      </dgm:t>
    </dgm:pt>
    <dgm:pt modelId="{9FC91D3F-B68A-4081-8869-789F14A17E93}" type="pres">
      <dgm:prSet presAssocID="{F24300EC-4372-4D89-B437-9F81F6228517}" presName="accent_1" presStyleCnt="0"/>
      <dgm:spPr/>
    </dgm:pt>
    <dgm:pt modelId="{EF12B5F5-AB8A-4523-B395-C351AAF3CDFA}" type="pres">
      <dgm:prSet presAssocID="{F24300EC-4372-4D89-B437-9F81F6228517}" presName="accentRepeatNode" presStyleLbl="solidFgAcc1" presStyleIdx="0" presStyleCnt="3"/>
      <dgm:spPr>
        <a:solidFill>
          <a:schemeClr val="accent1">
            <a:lumMod val="40000"/>
            <a:lumOff val="60000"/>
          </a:schemeClr>
        </a:solidFill>
        <a:ln w="28575">
          <a:solidFill>
            <a:schemeClr val="accent1"/>
          </a:solidFill>
        </a:ln>
      </dgm:spPr>
      <dgm:t>
        <a:bodyPr/>
        <a:lstStyle/>
        <a:p>
          <a:endParaRPr lang="de-AT"/>
        </a:p>
      </dgm:t>
    </dgm:pt>
    <dgm:pt modelId="{5C62AF15-EA7C-4052-A05A-70AF0952DE4C}" type="pres">
      <dgm:prSet presAssocID="{173351EC-E710-4201-8F33-1AD5623FE62E}" presName="text_2" presStyleLbl="node1" presStyleIdx="1" presStyleCnt="3">
        <dgm:presLayoutVars>
          <dgm:bulletEnabled val="1"/>
        </dgm:presLayoutVars>
      </dgm:prSet>
      <dgm:spPr/>
      <dgm:t>
        <a:bodyPr/>
        <a:lstStyle/>
        <a:p>
          <a:endParaRPr lang="de-AT"/>
        </a:p>
      </dgm:t>
    </dgm:pt>
    <dgm:pt modelId="{45A280BF-4905-47A2-BE7F-7176D2B4B58A}" type="pres">
      <dgm:prSet presAssocID="{173351EC-E710-4201-8F33-1AD5623FE62E}" presName="accent_2" presStyleCnt="0"/>
      <dgm:spPr/>
    </dgm:pt>
    <dgm:pt modelId="{84FECD7B-556D-40CD-80FE-E856FE6C01BC}" type="pres">
      <dgm:prSet presAssocID="{173351EC-E710-4201-8F33-1AD5623FE62E}" presName="accentRepeatNode" presStyleLbl="solidFgAcc1" presStyleIdx="1" presStyleCnt="3"/>
      <dgm:spPr>
        <a:solidFill>
          <a:schemeClr val="accent1">
            <a:lumMod val="40000"/>
            <a:lumOff val="60000"/>
          </a:schemeClr>
        </a:solidFill>
        <a:ln w="28575">
          <a:solidFill>
            <a:schemeClr val="accent1"/>
          </a:solidFill>
        </a:ln>
      </dgm:spPr>
      <dgm:t>
        <a:bodyPr/>
        <a:lstStyle/>
        <a:p>
          <a:endParaRPr lang="de-AT"/>
        </a:p>
      </dgm:t>
    </dgm:pt>
    <dgm:pt modelId="{BAB69A9F-E04F-404A-85CE-5FAF7BBC266B}" type="pres">
      <dgm:prSet presAssocID="{6755B75A-DA2F-4942-9466-602DAA2B76D4}" presName="text_3" presStyleLbl="node1" presStyleIdx="2" presStyleCnt="3">
        <dgm:presLayoutVars>
          <dgm:bulletEnabled val="1"/>
        </dgm:presLayoutVars>
      </dgm:prSet>
      <dgm:spPr/>
      <dgm:t>
        <a:bodyPr/>
        <a:lstStyle/>
        <a:p>
          <a:endParaRPr lang="de-AT"/>
        </a:p>
      </dgm:t>
    </dgm:pt>
    <dgm:pt modelId="{CBFA8B84-6270-4E62-8172-6292D04491B7}" type="pres">
      <dgm:prSet presAssocID="{6755B75A-DA2F-4942-9466-602DAA2B76D4}" presName="accent_3" presStyleCnt="0"/>
      <dgm:spPr/>
    </dgm:pt>
    <dgm:pt modelId="{2D85C60B-45A6-47F1-BDC4-779963C33EA5}" type="pres">
      <dgm:prSet presAssocID="{6755B75A-DA2F-4942-9466-602DAA2B76D4}" presName="accentRepeatNode" presStyleLbl="solidFgAcc1" presStyleIdx="2" presStyleCnt="3"/>
      <dgm:spPr>
        <a:solidFill>
          <a:schemeClr val="accent1"/>
        </a:solidFill>
        <a:ln w="28575">
          <a:solidFill>
            <a:schemeClr val="accent1"/>
          </a:solidFill>
        </a:ln>
      </dgm:spPr>
      <dgm:t>
        <a:bodyPr/>
        <a:lstStyle/>
        <a:p>
          <a:endParaRPr lang="de-AT"/>
        </a:p>
      </dgm:t>
    </dgm:pt>
  </dgm:ptLst>
  <dgm:cxnLst>
    <dgm:cxn modelId="{897DFB9E-1F59-4E7F-8D61-E6613C4E0AF9}" type="presOf" srcId="{6755B75A-DA2F-4942-9466-602DAA2B76D4}" destId="{BAB69A9F-E04F-404A-85CE-5FAF7BBC266B}" srcOrd="0" destOrd="0" presId="urn:microsoft.com/office/officeart/2008/layout/VerticalCurvedList"/>
    <dgm:cxn modelId="{58A8F76C-8AA9-41BC-9E83-4B8A56B0D42E}" type="presOf" srcId="{F24300EC-4372-4D89-B437-9F81F6228517}" destId="{18D4A3FC-121A-44DA-BC98-3AA1F7AF75F7}" srcOrd="0" destOrd="0" presId="urn:microsoft.com/office/officeart/2008/layout/VerticalCurvedList"/>
    <dgm:cxn modelId="{921C8F4A-D121-40BA-8246-AE9A3F5CE719}" type="presOf" srcId="{754914D3-2823-4D9D-9B5F-8AAE908A2791}" destId="{AE6139D5-D84B-4711-8A6A-A5161E022A99}" srcOrd="0" destOrd="0" presId="urn:microsoft.com/office/officeart/2008/layout/VerticalCurvedList"/>
    <dgm:cxn modelId="{0781121C-2DD2-4939-9728-C6477965DA94}" srcId="{754914D3-2823-4D9D-9B5F-8AAE908A2791}" destId="{F24300EC-4372-4D89-B437-9F81F6228517}" srcOrd="0" destOrd="0" parTransId="{468FF3C9-0BE5-4FF4-BE42-47AA0FABB054}" sibTransId="{BBB9D7DD-2425-4723-8219-8DCB9AF8E441}"/>
    <dgm:cxn modelId="{6C12AAA9-A7FE-44EC-8AC9-383942F9847E}" srcId="{754914D3-2823-4D9D-9B5F-8AAE908A2791}" destId="{6755B75A-DA2F-4942-9466-602DAA2B76D4}" srcOrd="2" destOrd="0" parTransId="{C9E67486-D4AA-4601-A24B-52155755B0C0}" sibTransId="{CC8056C9-9B1F-44C8-BB32-4B1222D8CD4E}"/>
    <dgm:cxn modelId="{C2EAB033-075B-4E95-8CDD-6727FF01A867}" type="presOf" srcId="{173351EC-E710-4201-8F33-1AD5623FE62E}" destId="{5C62AF15-EA7C-4052-A05A-70AF0952DE4C}" srcOrd="0" destOrd="0" presId="urn:microsoft.com/office/officeart/2008/layout/VerticalCurvedList"/>
    <dgm:cxn modelId="{F893935F-CABD-4D82-B93B-70657E02FACA}" srcId="{754914D3-2823-4D9D-9B5F-8AAE908A2791}" destId="{173351EC-E710-4201-8F33-1AD5623FE62E}" srcOrd="1" destOrd="0" parTransId="{4F3AEDE9-65F0-4988-8076-2CEA40D71496}" sibTransId="{46AFA8D8-F557-4455-8A38-DF16055635A9}"/>
    <dgm:cxn modelId="{995B0ABD-1167-435D-9645-83EF6449036C}" type="presOf" srcId="{BBB9D7DD-2425-4723-8219-8DCB9AF8E441}" destId="{93855F07-44CB-45DE-B464-761E63A71CD5}" srcOrd="0" destOrd="0" presId="urn:microsoft.com/office/officeart/2008/layout/VerticalCurvedList"/>
    <dgm:cxn modelId="{E97A57E2-3901-4B4A-A407-328009060891}" type="presParOf" srcId="{AE6139D5-D84B-4711-8A6A-A5161E022A99}" destId="{00F42187-34FD-4D8B-A449-F316E9EB9AFA}" srcOrd="0" destOrd="0" presId="urn:microsoft.com/office/officeart/2008/layout/VerticalCurvedList"/>
    <dgm:cxn modelId="{7D32A32E-B89F-460B-8A81-CBE531CE9FAD}" type="presParOf" srcId="{00F42187-34FD-4D8B-A449-F316E9EB9AFA}" destId="{C168C53D-163A-4892-8EF0-B5326C3FF8C8}" srcOrd="0" destOrd="0" presId="urn:microsoft.com/office/officeart/2008/layout/VerticalCurvedList"/>
    <dgm:cxn modelId="{5695BB24-D5E3-460B-AF1E-B4F19D5B91D6}" type="presParOf" srcId="{C168C53D-163A-4892-8EF0-B5326C3FF8C8}" destId="{0FAB2C97-DF89-43B9-B7B2-C745E026F562}" srcOrd="0" destOrd="0" presId="urn:microsoft.com/office/officeart/2008/layout/VerticalCurvedList"/>
    <dgm:cxn modelId="{68B42AD2-D290-432D-BAF6-FA39DB8335F6}" type="presParOf" srcId="{C168C53D-163A-4892-8EF0-B5326C3FF8C8}" destId="{93855F07-44CB-45DE-B464-761E63A71CD5}" srcOrd="1" destOrd="0" presId="urn:microsoft.com/office/officeart/2008/layout/VerticalCurvedList"/>
    <dgm:cxn modelId="{BBBFCCF8-66B5-4822-B118-27A22B94F812}" type="presParOf" srcId="{C168C53D-163A-4892-8EF0-B5326C3FF8C8}" destId="{D258DE45-194F-4470-A0BE-D234AB24927B}" srcOrd="2" destOrd="0" presId="urn:microsoft.com/office/officeart/2008/layout/VerticalCurvedList"/>
    <dgm:cxn modelId="{7C39933D-91B5-4343-8313-13599B48F01C}" type="presParOf" srcId="{C168C53D-163A-4892-8EF0-B5326C3FF8C8}" destId="{BF8CDB65-7F63-46ED-AD6F-299BB5E410A3}" srcOrd="3" destOrd="0" presId="urn:microsoft.com/office/officeart/2008/layout/VerticalCurvedList"/>
    <dgm:cxn modelId="{C500EA83-3F91-4B5E-9FE5-61F7031E0C02}" type="presParOf" srcId="{00F42187-34FD-4D8B-A449-F316E9EB9AFA}" destId="{18D4A3FC-121A-44DA-BC98-3AA1F7AF75F7}" srcOrd="1" destOrd="0" presId="urn:microsoft.com/office/officeart/2008/layout/VerticalCurvedList"/>
    <dgm:cxn modelId="{3C303FAD-0AF8-4C23-B5D2-C3BB959BD1A3}" type="presParOf" srcId="{00F42187-34FD-4D8B-A449-F316E9EB9AFA}" destId="{9FC91D3F-B68A-4081-8869-789F14A17E93}" srcOrd="2" destOrd="0" presId="urn:microsoft.com/office/officeart/2008/layout/VerticalCurvedList"/>
    <dgm:cxn modelId="{4B542985-BA2C-4BEF-8797-60648D8B372A}" type="presParOf" srcId="{9FC91D3F-B68A-4081-8869-789F14A17E93}" destId="{EF12B5F5-AB8A-4523-B395-C351AAF3CDFA}" srcOrd="0" destOrd="0" presId="urn:microsoft.com/office/officeart/2008/layout/VerticalCurvedList"/>
    <dgm:cxn modelId="{E020188C-2842-4F13-B904-1C6ACA4B7280}" type="presParOf" srcId="{00F42187-34FD-4D8B-A449-F316E9EB9AFA}" destId="{5C62AF15-EA7C-4052-A05A-70AF0952DE4C}" srcOrd="3" destOrd="0" presId="urn:microsoft.com/office/officeart/2008/layout/VerticalCurvedList"/>
    <dgm:cxn modelId="{AEB89D9E-AE2A-48EC-B04B-0B5BF96EBF2E}" type="presParOf" srcId="{00F42187-34FD-4D8B-A449-F316E9EB9AFA}" destId="{45A280BF-4905-47A2-BE7F-7176D2B4B58A}" srcOrd="4" destOrd="0" presId="urn:microsoft.com/office/officeart/2008/layout/VerticalCurvedList"/>
    <dgm:cxn modelId="{954C7D6C-AFF7-4EE4-89BA-1976D62082E7}" type="presParOf" srcId="{45A280BF-4905-47A2-BE7F-7176D2B4B58A}" destId="{84FECD7B-556D-40CD-80FE-E856FE6C01BC}" srcOrd="0" destOrd="0" presId="urn:microsoft.com/office/officeart/2008/layout/VerticalCurvedList"/>
    <dgm:cxn modelId="{EF6CC97F-8685-4B00-AB57-2243C090DF2C}" type="presParOf" srcId="{00F42187-34FD-4D8B-A449-F316E9EB9AFA}" destId="{BAB69A9F-E04F-404A-85CE-5FAF7BBC266B}" srcOrd="5" destOrd="0" presId="urn:microsoft.com/office/officeart/2008/layout/VerticalCurvedList"/>
    <dgm:cxn modelId="{E96A9164-0F72-46B9-B08F-A2127CE63F13}" type="presParOf" srcId="{00F42187-34FD-4D8B-A449-F316E9EB9AFA}" destId="{CBFA8B84-6270-4E62-8172-6292D04491B7}" srcOrd="6" destOrd="0" presId="urn:microsoft.com/office/officeart/2008/layout/VerticalCurvedList"/>
    <dgm:cxn modelId="{D0A3F5BF-5C27-4341-B2DE-4E890709F1B4}" type="presParOf" srcId="{CBFA8B84-6270-4E62-8172-6292D04491B7}" destId="{2D85C60B-45A6-47F1-BDC4-779963C33EA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069825" y="-624668"/>
          <a:ext cx="4849736" cy="4849736"/>
        </a:xfrm>
        <a:prstGeom prst="blockArc">
          <a:avLst>
            <a:gd name="adj1" fmla="val 18900000"/>
            <a:gd name="adj2" fmla="val 2700000"/>
            <a:gd name="adj3" fmla="val 445"/>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4A3FC-121A-44DA-BC98-3AA1F7AF75F7}">
      <dsp:nvSpPr>
        <dsp:cNvPr id="0" name=""/>
        <dsp:cNvSpPr/>
      </dsp:nvSpPr>
      <dsp:spPr>
        <a:xfrm>
          <a:off x="501556" y="360039"/>
          <a:ext cx="4131099" cy="72007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63" tIns="60960" rIns="60960" bIns="60960" numCol="1" spcCol="1270" anchor="ctr" anchorCtr="0">
          <a:noAutofit/>
        </a:bodyPr>
        <a:lstStyle/>
        <a:p>
          <a:pPr lvl="0" algn="l" defTabSz="1066800">
            <a:lnSpc>
              <a:spcPct val="90000"/>
            </a:lnSpc>
            <a:spcBef>
              <a:spcPct val="0"/>
            </a:spcBef>
            <a:spcAft>
              <a:spcPct val="35000"/>
            </a:spcAft>
          </a:pPr>
          <a:r>
            <a:rPr lang="de-DE" sz="2400" kern="1200" dirty="0" smtClean="0">
              <a:solidFill>
                <a:schemeClr val="accent1"/>
              </a:solidFill>
            </a:rPr>
            <a:t>Transportaufkommen in der Donauregion</a:t>
          </a:r>
        </a:p>
      </dsp:txBody>
      <dsp:txXfrm>
        <a:off x="501556" y="360039"/>
        <a:ext cx="4131099" cy="720079"/>
      </dsp:txXfrm>
    </dsp:sp>
    <dsp:sp modelId="{EF12B5F5-AB8A-4523-B395-C351AAF3CDFA}">
      <dsp:nvSpPr>
        <dsp:cNvPr id="0" name=""/>
        <dsp:cNvSpPr/>
      </dsp:nvSpPr>
      <dsp:spPr>
        <a:xfrm>
          <a:off x="51506" y="270029"/>
          <a:ext cx="900099" cy="900099"/>
        </a:xfrm>
        <a:prstGeom prst="ellipse">
          <a:avLst/>
        </a:prstGeom>
        <a:solidFill>
          <a:schemeClr val="accent1"/>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5C62AF15-EA7C-4052-A05A-70AF0952DE4C}">
      <dsp:nvSpPr>
        <dsp:cNvPr id="0" name=""/>
        <dsp:cNvSpPr/>
      </dsp:nvSpPr>
      <dsp:spPr>
        <a:xfrm>
          <a:off x="763305" y="1440159"/>
          <a:ext cx="3869350" cy="72007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63" tIns="60960" rIns="60960" bIns="60960" numCol="1" spcCol="1270" anchor="ctr" anchorCtr="0">
          <a:noAutofit/>
        </a:bodyPr>
        <a:lstStyle/>
        <a:p>
          <a:pPr lvl="0" algn="l" defTabSz="1066800">
            <a:lnSpc>
              <a:spcPct val="90000"/>
            </a:lnSpc>
            <a:spcBef>
              <a:spcPct val="0"/>
            </a:spcBef>
            <a:spcAft>
              <a:spcPct val="35000"/>
            </a:spcAft>
          </a:pPr>
          <a:r>
            <a:rPr lang="de-DE" sz="2400" kern="1200" dirty="0" smtClean="0">
              <a:solidFill>
                <a:schemeClr val="accent1"/>
              </a:solidFill>
            </a:rPr>
            <a:t>Güter und Tourismus</a:t>
          </a:r>
        </a:p>
      </dsp:txBody>
      <dsp:txXfrm>
        <a:off x="763305" y="1440159"/>
        <a:ext cx="3869350" cy="720079"/>
      </dsp:txXfrm>
    </dsp:sp>
    <dsp:sp modelId="{84FECD7B-556D-40CD-80FE-E856FE6C01BC}">
      <dsp:nvSpPr>
        <dsp:cNvPr id="0" name=""/>
        <dsp:cNvSpPr/>
      </dsp:nvSpPr>
      <dsp:spPr>
        <a:xfrm>
          <a:off x="313255" y="1350149"/>
          <a:ext cx="900099" cy="900099"/>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AB69A9F-E04F-404A-85CE-5FAF7BBC266B}">
      <dsp:nvSpPr>
        <dsp:cNvPr id="0" name=""/>
        <dsp:cNvSpPr/>
      </dsp:nvSpPr>
      <dsp:spPr>
        <a:xfrm>
          <a:off x="501556" y="2520279"/>
          <a:ext cx="4131099" cy="72007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63" tIns="60960" rIns="60960" bIns="60960" numCol="1" spcCol="1270" anchor="ctr" anchorCtr="0">
          <a:noAutofit/>
        </a:bodyPr>
        <a:lstStyle/>
        <a:p>
          <a:pPr lvl="0" algn="l" defTabSz="1066800">
            <a:lnSpc>
              <a:spcPct val="90000"/>
            </a:lnSpc>
            <a:spcBef>
              <a:spcPct val="0"/>
            </a:spcBef>
            <a:spcAft>
              <a:spcPct val="35000"/>
            </a:spcAft>
          </a:pPr>
          <a:r>
            <a:rPr lang="de-DE" sz="2400" kern="1200" dirty="0" smtClean="0">
              <a:solidFill>
                <a:schemeClr val="accent1"/>
              </a:solidFill>
            </a:rPr>
            <a:t>Transportbeispiele</a:t>
          </a:r>
        </a:p>
      </dsp:txBody>
      <dsp:txXfrm>
        <a:off x="501556" y="2520279"/>
        <a:ext cx="4131099" cy="720079"/>
      </dsp:txXfrm>
    </dsp:sp>
    <dsp:sp modelId="{2D85C60B-45A6-47F1-BDC4-779963C33EA5}">
      <dsp:nvSpPr>
        <dsp:cNvPr id="0" name=""/>
        <dsp:cNvSpPr/>
      </dsp:nvSpPr>
      <dsp:spPr>
        <a:xfrm>
          <a:off x="51506" y="2430269"/>
          <a:ext cx="900099" cy="900099"/>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6"/>
          </a:xfrm>
          <a:prstGeom prst="rect">
            <a:avLst/>
          </a:prstGeom>
        </p:spPr>
        <p:txBody>
          <a:bodyPr vert="horz" lIns="92263" tIns="46131" rIns="92263" bIns="46131" rtlCol="0"/>
          <a:lstStyle>
            <a:lvl1pPr algn="l">
              <a:defRPr sz="1200"/>
            </a:lvl1pPr>
          </a:lstStyle>
          <a:p>
            <a:endParaRPr lang="de-AT" dirty="0"/>
          </a:p>
        </p:txBody>
      </p:sp>
      <p:sp>
        <p:nvSpPr>
          <p:cNvPr id="3" name="Date Placeholder 2"/>
          <p:cNvSpPr>
            <a:spLocks noGrp="1"/>
          </p:cNvSpPr>
          <p:nvPr>
            <p:ph type="dt" idx="1"/>
          </p:nvPr>
        </p:nvSpPr>
        <p:spPr>
          <a:xfrm>
            <a:off x="3854940" y="0"/>
            <a:ext cx="2949099" cy="497206"/>
          </a:xfrm>
          <a:prstGeom prst="rect">
            <a:avLst/>
          </a:prstGeom>
        </p:spPr>
        <p:txBody>
          <a:bodyPr vert="horz" lIns="92263" tIns="46131" rIns="92263" bIns="46131" rtlCol="0"/>
          <a:lstStyle>
            <a:lvl1pPr algn="r">
              <a:defRPr sz="1200"/>
            </a:lvl1pPr>
          </a:lstStyle>
          <a:p>
            <a:fld id="{CCFC2A34-98BB-4C93-A97D-162B0DCA04A7}" type="datetimeFigureOut">
              <a:rPr lang="de-AT" smtClean="0"/>
              <a:t>11.05.2014</a:t>
            </a:fld>
            <a:endParaRPr lang="de-AT" dirty="0"/>
          </a:p>
        </p:txBody>
      </p:sp>
      <p:sp>
        <p:nvSpPr>
          <p:cNvPr id="4" name="Slide Image Placeholder 3"/>
          <p:cNvSpPr>
            <a:spLocks noGrp="1" noRot="1" noChangeAspect="1"/>
          </p:cNvSpPr>
          <p:nvPr>
            <p:ph type="sldImg" idx="2"/>
          </p:nvPr>
        </p:nvSpPr>
        <p:spPr>
          <a:xfrm>
            <a:off x="915988" y="746125"/>
            <a:ext cx="4973637" cy="3729038"/>
          </a:xfrm>
          <a:prstGeom prst="rect">
            <a:avLst/>
          </a:prstGeom>
          <a:noFill/>
          <a:ln w="12700">
            <a:solidFill>
              <a:prstClr val="black"/>
            </a:solidFill>
          </a:ln>
        </p:spPr>
        <p:txBody>
          <a:bodyPr vert="horz" lIns="92263" tIns="46131" rIns="92263" bIns="46131" rtlCol="0" anchor="ctr"/>
          <a:lstStyle/>
          <a:p>
            <a:endParaRPr lang="de-AT" dirty="0"/>
          </a:p>
        </p:txBody>
      </p:sp>
      <p:sp>
        <p:nvSpPr>
          <p:cNvPr id="5" name="Notes Placeholder 4"/>
          <p:cNvSpPr>
            <a:spLocks noGrp="1"/>
          </p:cNvSpPr>
          <p:nvPr>
            <p:ph type="body" sz="quarter" idx="3"/>
          </p:nvPr>
        </p:nvSpPr>
        <p:spPr>
          <a:xfrm>
            <a:off x="680562" y="4723448"/>
            <a:ext cx="5444490" cy="4474846"/>
          </a:xfrm>
          <a:prstGeom prst="rect">
            <a:avLst/>
          </a:prstGeom>
        </p:spPr>
        <p:txBody>
          <a:bodyPr vert="horz" lIns="92263" tIns="46131" rIns="92263" bIns="461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Footer Placeholder 5"/>
          <p:cNvSpPr>
            <a:spLocks noGrp="1"/>
          </p:cNvSpPr>
          <p:nvPr>
            <p:ph type="ftr" sz="quarter" idx="4"/>
          </p:nvPr>
        </p:nvSpPr>
        <p:spPr>
          <a:xfrm>
            <a:off x="0" y="9445170"/>
            <a:ext cx="2949099" cy="497206"/>
          </a:xfrm>
          <a:prstGeom prst="rect">
            <a:avLst/>
          </a:prstGeom>
        </p:spPr>
        <p:txBody>
          <a:bodyPr vert="horz" lIns="92263" tIns="46131" rIns="92263" bIns="46131" rtlCol="0" anchor="b"/>
          <a:lstStyle>
            <a:lvl1pPr algn="l">
              <a:defRPr sz="1200"/>
            </a:lvl1pPr>
          </a:lstStyle>
          <a:p>
            <a:endParaRPr lang="de-AT" dirty="0"/>
          </a:p>
        </p:txBody>
      </p:sp>
      <p:sp>
        <p:nvSpPr>
          <p:cNvPr id="7" name="Slide Number Placeholder 6"/>
          <p:cNvSpPr>
            <a:spLocks noGrp="1"/>
          </p:cNvSpPr>
          <p:nvPr>
            <p:ph type="sldNum" sz="quarter" idx="5"/>
          </p:nvPr>
        </p:nvSpPr>
        <p:spPr>
          <a:xfrm>
            <a:off x="3854940" y="9445170"/>
            <a:ext cx="2949099" cy="497206"/>
          </a:xfrm>
          <a:prstGeom prst="rect">
            <a:avLst/>
          </a:prstGeom>
        </p:spPr>
        <p:txBody>
          <a:bodyPr vert="horz" lIns="92263" tIns="46131" rIns="92263" bIns="46131" rtlCol="0" anchor="b"/>
          <a:lstStyle>
            <a:lvl1pPr algn="r">
              <a:defRPr sz="1200"/>
            </a:lvl1pPr>
          </a:lstStyle>
          <a:p>
            <a:fld id="{56F06DAA-0A4E-4110-9797-3FB8CA0FEA93}" type="slidenum">
              <a:rPr lang="de-AT" smtClean="0"/>
              <a:t>‹nr.›</a:t>
            </a:fld>
            <a:endParaRPr lang="de-AT" dirty="0"/>
          </a:p>
        </p:txBody>
      </p:sp>
    </p:spTree>
    <p:extLst>
      <p:ext uri="{BB962C8B-B14F-4D97-AF65-F5344CB8AC3E}">
        <p14:creationId xmlns:p14="http://schemas.microsoft.com/office/powerpoint/2010/main" val="155014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Der Foliensatz „Markt der Donauschifffahrt“ bietet eine Übersicht</a:t>
            </a:r>
            <a:r>
              <a:rPr lang="de-AT" baseline="0" dirty="0" smtClean="0"/>
              <a:t> über die Menge sowie die Art der auf der Donau transportierten Güter sowie einige praktische Transportbeispiele.</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a:t>
            </a:fld>
            <a:endParaRPr lang="de-AT" dirty="0"/>
          </a:p>
        </p:txBody>
      </p:sp>
    </p:spTree>
    <p:extLst>
      <p:ext uri="{BB962C8B-B14F-4D97-AF65-F5344CB8AC3E}">
        <p14:creationId xmlns:p14="http://schemas.microsoft.com/office/powerpoint/2010/main" val="4084070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1670" eaLnBrk="0" hangingPunct="0">
              <a:defRPr sz="4000">
                <a:solidFill>
                  <a:schemeClr val="tx1"/>
                </a:solidFill>
                <a:latin typeface="Arial" charset="0"/>
              </a:defRPr>
            </a:lvl1pPr>
            <a:lvl2pPr marL="744064" indent="-286179" defTabSz="931670" eaLnBrk="0" hangingPunct="0">
              <a:defRPr sz="4000">
                <a:solidFill>
                  <a:schemeClr val="tx1"/>
                </a:solidFill>
                <a:latin typeface="Arial" charset="0"/>
              </a:defRPr>
            </a:lvl2pPr>
            <a:lvl3pPr marL="1144715" indent="-228943" defTabSz="931670" eaLnBrk="0" hangingPunct="0">
              <a:defRPr sz="4000">
                <a:solidFill>
                  <a:schemeClr val="tx1"/>
                </a:solidFill>
                <a:latin typeface="Arial" charset="0"/>
              </a:defRPr>
            </a:lvl3pPr>
            <a:lvl4pPr marL="1602600" indent="-228943" defTabSz="931670" eaLnBrk="0" hangingPunct="0">
              <a:defRPr sz="4000">
                <a:solidFill>
                  <a:schemeClr val="tx1"/>
                </a:solidFill>
                <a:latin typeface="Arial" charset="0"/>
              </a:defRPr>
            </a:lvl4pPr>
            <a:lvl5pPr marL="2060486" indent="-228943" defTabSz="931670" eaLnBrk="0" hangingPunct="0">
              <a:defRPr sz="4000">
                <a:solidFill>
                  <a:schemeClr val="tx1"/>
                </a:solidFill>
                <a:latin typeface="Arial" charset="0"/>
              </a:defRPr>
            </a:lvl5pPr>
            <a:lvl6pPr marL="2518372" indent="-228943" algn="ctr" defTabSz="931670" eaLnBrk="0" fontAlgn="base" hangingPunct="0">
              <a:spcBef>
                <a:spcPct val="0"/>
              </a:spcBef>
              <a:spcAft>
                <a:spcPct val="0"/>
              </a:spcAft>
              <a:defRPr sz="4000">
                <a:solidFill>
                  <a:schemeClr val="tx1"/>
                </a:solidFill>
                <a:latin typeface="Arial" charset="0"/>
              </a:defRPr>
            </a:lvl6pPr>
            <a:lvl7pPr marL="2976258" indent="-228943" algn="ctr" defTabSz="931670" eaLnBrk="0" fontAlgn="base" hangingPunct="0">
              <a:spcBef>
                <a:spcPct val="0"/>
              </a:spcBef>
              <a:spcAft>
                <a:spcPct val="0"/>
              </a:spcAft>
              <a:defRPr sz="4000">
                <a:solidFill>
                  <a:schemeClr val="tx1"/>
                </a:solidFill>
                <a:latin typeface="Arial" charset="0"/>
              </a:defRPr>
            </a:lvl7pPr>
            <a:lvl8pPr marL="3434144" indent="-228943" algn="ctr" defTabSz="931670" eaLnBrk="0" fontAlgn="base" hangingPunct="0">
              <a:spcBef>
                <a:spcPct val="0"/>
              </a:spcBef>
              <a:spcAft>
                <a:spcPct val="0"/>
              </a:spcAft>
              <a:defRPr sz="4000">
                <a:solidFill>
                  <a:schemeClr val="tx1"/>
                </a:solidFill>
                <a:latin typeface="Arial" charset="0"/>
              </a:defRPr>
            </a:lvl8pPr>
            <a:lvl9pPr marL="3892029" indent="-228943" algn="ctr" defTabSz="931670" eaLnBrk="0" fontAlgn="base" hangingPunct="0">
              <a:spcBef>
                <a:spcPct val="0"/>
              </a:spcBef>
              <a:spcAft>
                <a:spcPct val="0"/>
              </a:spcAft>
              <a:defRPr sz="4000">
                <a:solidFill>
                  <a:schemeClr val="tx1"/>
                </a:solidFill>
                <a:latin typeface="Arial" charset="0"/>
              </a:defRPr>
            </a:lvl9pPr>
          </a:lstStyle>
          <a:p>
            <a:pPr eaLnBrk="1" hangingPunct="1"/>
            <a:fld id="{CC93182F-9114-40EC-B71C-AD2A33336B1C}" type="slidenum">
              <a:rPr lang="en-GB" sz="1200"/>
              <a:pPr eaLnBrk="1" hangingPunct="1"/>
              <a:t>11</a:t>
            </a:fld>
            <a:endParaRPr lang="en-GB" sz="1200" dirty="0"/>
          </a:p>
        </p:txBody>
      </p:sp>
      <p:sp>
        <p:nvSpPr>
          <p:cNvPr id="76803" name="Text Box 2"/>
          <p:cNvSpPr txBox="1">
            <a:spLocks noChangeArrowheads="1"/>
          </p:cNvSpPr>
          <p:nvPr/>
        </p:nvSpPr>
        <p:spPr bwMode="auto">
          <a:xfrm>
            <a:off x="950434" y="745848"/>
            <a:ext cx="4904746" cy="3727646"/>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577" tIns="45789" rIns="91577" bIns="45789"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endParaRPr lang="de-AT" dirty="0"/>
          </a:p>
        </p:txBody>
      </p:sp>
      <p:sp>
        <p:nvSpPr>
          <p:cNvPr id="76804" name="Rectangle 3"/>
          <p:cNvSpPr>
            <a:spLocks noGrp="1" noChangeArrowheads="1"/>
          </p:cNvSpPr>
          <p:nvPr>
            <p:ph type="body"/>
          </p:nvPr>
        </p:nvSpPr>
        <p:spPr>
          <a:xfrm>
            <a:off x="907522" y="4721579"/>
            <a:ext cx="4992160" cy="4476673"/>
          </a:xfrm>
          <a:noFill/>
          <a:extLst>
            <a:ext uri="{91240B29-F687-4F45-9708-019B960494DF}">
              <a14:hiddenLine xmlns:a14="http://schemas.microsoft.com/office/drawing/2010/main" w="9525">
                <a:solidFill>
                  <a:schemeClr val="tx1"/>
                </a:solidFill>
                <a:round/>
                <a:headEnd/>
                <a:tailEnd/>
              </a14:hiddenLine>
            </a:ext>
          </a:extLst>
        </p:spPr>
        <p:txBody>
          <a:bodyPr wrap="none" lIns="91579" tIns="45790" rIns="91579" bIns="45790"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200" b="0" i="0" u="none" strike="noStrike" kern="1200" baseline="0" dirty="0" smtClean="0">
                <a:solidFill>
                  <a:schemeClr val="tx1"/>
                </a:solidFill>
                <a:latin typeface="+mn-lt"/>
                <a:ea typeface="+mn-ea"/>
                <a:cs typeface="+mn-cs"/>
              </a:rPr>
              <a:t>Aufgrund der Fähigkeit , große Transportmengen in einer Schiffseinheit zu transportieren, ist das Binnenschiff besonders für </a:t>
            </a:r>
            <a:r>
              <a:rPr lang="de-AT" sz="1200" b="1" i="0" u="none" strike="noStrike" kern="1200" baseline="0" dirty="0" smtClean="0">
                <a:solidFill>
                  <a:schemeClr val="tx1"/>
                </a:solidFill>
                <a:latin typeface="+mn-lt"/>
                <a:ea typeface="+mn-ea"/>
                <a:cs typeface="+mn-cs"/>
              </a:rPr>
              <a:t>Massengüter</a:t>
            </a:r>
            <a:r>
              <a:rPr lang="de-AT" sz="1200" b="0" i="0" u="none" strike="noStrike" kern="1200" baseline="0" dirty="0" smtClean="0">
                <a:solidFill>
                  <a:schemeClr val="tx1"/>
                </a:solidFill>
                <a:latin typeface="+mn-lt"/>
                <a:ea typeface="+mn-ea"/>
                <a:cs typeface="+mn-cs"/>
              </a:rPr>
              <a:t> geeignet. Richtig geplant können Transportkosten gespart werden, wodurch sich längere Transportzeiten kompensieren lassen. Vor allem für den Transport </a:t>
            </a:r>
            <a:r>
              <a:rPr lang="de-AT" sz="1200" b="1" i="0" u="none" strike="noStrike" kern="1200" baseline="0" dirty="0" smtClean="0">
                <a:solidFill>
                  <a:schemeClr val="tx1"/>
                </a:solidFill>
                <a:latin typeface="+mn-lt"/>
                <a:ea typeface="+mn-ea"/>
                <a:cs typeface="+mn-cs"/>
              </a:rPr>
              <a:t>großer Ladungseinheiten </a:t>
            </a:r>
            <a:r>
              <a:rPr lang="de-AT" sz="1200" b="0" i="0" u="none" strike="noStrike" kern="1200" baseline="0" dirty="0" smtClean="0">
                <a:solidFill>
                  <a:schemeClr val="tx1"/>
                </a:solidFill>
                <a:latin typeface="+mn-lt"/>
                <a:ea typeface="+mn-ea"/>
                <a:cs typeface="+mn-cs"/>
              </a:rPr>
              <a:t>von Waren mit </a:t>
            </a:r>
            <a:r>
              <a:rPr lang="de-AT" sz="1200" b="1" i="0" u="none" strike="noStrike" kern="1200" baseline="0" dirty="0" smtClean="0">
                <a:solidFill>
                  <a:schemeClr val="tx1"/>
                </a:solidFill>
                <a:latin typeface="+mn-lt"/>
                <a:ea typeface="+mn-ea"/>
                <a:cs typeface="+mn-cs"/>
              </a:rPr>
              <a:t>geringem Wert</a:t>
            </a:r>
            <a:r>
              <a:rPr lang="de-AT" sz="1200" b="0" i="0" u="none" strike="noStrike" kern="1200" baseline="0" dirty="0" smtClean="0">
                <a:solidFill>
                  <a:schemeClr val="tx1"/>
                </a:solidFill>
                <a:latin typeface="+mn-lt"/>
                <a:ea typeface="+mn-ea"/>
                <a:cs typeface="+mn-cs"/>
              </a:rPr>
              <a:t> ist das Binnenschiff demnach ideal.</a:t>
            </a:r>
          </a:p>
          <a:p>
            <a:pPr marL="0" marR="0" indent="0" algn="l" defTabSz="914400" rtl="0" eaLnBrk="1" fontAlgn="auto" latinLnBrk="0" hangingPunct="1">
              <a:lnSpc>
                <a:spcPct val="100000"/>
              </a:lnSpc>
              <a:spcBef>
                <a:spcPts val="0"/>
              </a:spcBef>
              <a:spcAft>
                <a:spcPts val="0"/>
              </a:spcAft>
              <a:buClrTx/>
              <a:buSzTx/>
              <a:buFontTx/>
              <a:buNone/>
              <a:tabLst/>
              <a:defRPr/>
            </a:pPr>
            <a:r>
              <a:rPr lang="de-AT" sz="1200" b="0" i="0" u="none" strike="noStrike" kern="1200" baseline="0" dirty="0" smtClean="0">
                <a:solidFill>
                  <a:schemeClr val="tx1"/>
                </a:solidFill>
                <a:latin typeface="+mn-lt"/>
                <a:ea typeface="+mn-ea"/>
                <a:cs typeface="+mn-cs"/>
              </a:rPr>
              <a:t>Für die </a:t>
            </a:r>
            <a:r>
              <a:rPr lang="de-AT" sz="1200" b="1" i="0" u="none" strike="noStrike" kern="1200" baseline="0" dirty="0" smtClean="0">
                <a:solidFill>
                  <a:schemeClr val="tx1"/>
                </a:solidFill>
                <a:latin typeface="+mn-lt"/>
                <a:ea typeface="+mn-ea"/>
                <a:cs typeface="+mn-cs"/>
              </a:rPr>
              <a:t>Stahlindustrie</a:t>
            </a:r>
            <a:r>
              <a:rPr lang="de-AT" sz="1200" b="0" i="0" u="none" strike="noStrike" kern="1200" baseline="0" dirty="0" smtClean="0">
                <a:solidFill>
                  <a:schemeClr val="tx1"/>
                </a:solidFill>
                <a:latin typeface="+mn-lt"/>
                <a:ea typeface="+mn-ea"/>
                <a:cs typeface="+mn-cs"/>
              </a:rPr>
              <a:t> ist das Binnenschiff ein wichtiger Verkehrsträger, </a:t>
            </a:r>
            <a:r>
              <a:rPr lang="de-AT" sz="1200" b="1" i="0" u="none" strike="noStrike" kern="1200" baseline="0" dirty="0" smtClean="0">
                <a:solidFill>
                  <a:schemeClr val="tx1"/>
                </a:solidFill>
                <a:latin typeface="+mn-lt"/>
                <a:ea typeface="+mn-ea"/>
                <a:cs typeface="+mn-cs"/>
              </a:rPr>
              <a:t>Erze</a:t>
            </a:r>
            <a:r>
              <a:rPr lang="de-AT" sz="1200" b="0" i="0" u="none" strike="noStrike" kern="1200" baseline="0" dirty="0" smtClean="0">
                <a:solidFill>
                  <a:schemeClr val="tx1"/>
                </a:solidFill>
                <a:latin typeface="+mn-lt"/>
                <a:ea typeface="+mn-ea"/>
                <a:cs typeface="+mn-cs"/>
              </a:rPr>
              <a:t> machen auf der österreichischen Donau 25-30% des gesamten Transportvolumens aus. Das wichtigste Unternehmen der Stahlbranche in Österreich ist dabei die voestalpine.</a:t>
            </a:r>
          </a:p>
          <a:p>
            <a:pPr marL="0" marR="0" indent="0" algn="l" defTabSz="914400" rtl="0" eaLnBrk="1" fontAlgn="auto" latinLnBrk="0" hangingPunct="1">
              <a:lnSpc>
                <a:spcPct val="100000"/>
              </a:lnSpc>
              <a:spcBef>
                <a:spcPts val="0"/>
              </a:spcBef>
              <a:spcAft>
                <a:spcPts val="0"/>
              </a:spcAft>
              <a:buClrTx/>
              <a:buSzTx/>
              <a:buFontTx/>
              <a:buNone/>
              <a:tabLst/>
              <a:defRPr/>
            </a:pPr>
            <a:r>
              <a:rPr lang="de-AT" sz="1200" b="1" i="0" u="none" strike="noStrike" kern="1200" baseline="0" dirty="0" smtClean="0">
                <a:solidFill>
                  <a:schemeClr val="tx1"/>
                </a:solidFill>
                <a:latin typeface="+mn-lt"/>
                <a:ea typeface="+mn-ea"/>
                <a:cs typeface="+mn-cs"/>
              </a:rPr>
              <a:t>Land- und forstwirtschaftliche Produkte </a:t>
            </a:r>
            <a:r>
              <a:rPr lang="de-AT" sz="1200" b="0" i="0" u="none" strike="noStrike" kern="1200" baseline="0" dirty="0" smtClean="0">
                <a:solidFill>
                  <a:schemeClr val="tx1"/>
                </a:solidFill>
                <a:latin typeface="+mn-lt"/>
                <a:ea typeface="+mn-ea"/>
                <a:cs typeface="+mn-cs"/>
              </a:rPr>
              <a:t>machen in Summe rund 20% des jährlich auf der österreichischen Donau transportierten Gütervolumens aus, was in Summe einen Anteil der eben genannten Sektoren von 50% ergibt.</a:t>
            </a:r>
            <a:endParaRPr lang="de-DE" dirty="0" smtClean="0"/>
          </a:p>
          <a:p>
            <a:pPr eaLnBrk="1" hangingPunct="1"/>
            <a:endParaRPr lang="de-A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AT" baseline="0" dirty="0" smtClean="0"/>
              <a:t>(Nähere Ausführungen finden Sie im Handbuch der Donauschifffahrt S. 152-154.)</a:t>
            </a:r>
            <a:endParaRPr lang="de-AT" dirty="0" smtClean="0"/>
          </a:p>
          <a:p>
            <a:pPr eaLnBrk="1" hangingPunct="1"/>
            <a:endParaRPr lang="de-AT"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31670" eaLnBrk="0" hangingPunct="0">
              <a:defRPr sz="4000">
                <a:solidFill>
                  <a:schemeClr val="tx1"/>
                </a:solidFill>
                <a:latin typeface="Arial" charset="0"/>
              </a:defRPr>
            </a:lvl1pPr>
            <a:lvl2pPr marL="744064" indent="-286179" defTabSz="931670" eaLnBrk="0" hangingPunct="0">
              <a:defRPr sz="4000">
                <a:solidFill>
                  <a:schemeClr val="tx1"/>
                </a:solidFill>
                <a:latin typeface="Arial" charset="0"/>
              </a:defRPr>
            </a:lvl2pPr>
            <a:lvl3pPr marL="1144715" indent="-228943" defTabSz="931670" eaLnBrk="0" hangingPunct="0">
              <a:defRPr sz="4000">
                <a:solidFill>
                  <a:schemeClr val="tx1"/>
                </a:solidFill>
                <a:latin typeface="Arial" charset="0"/>
              </a:defRPr>
            </a:lvl3pPr>
            <a:lvl4pPr marL="1602600" indent="-228943" defTabSz="931670" eaLnBrk="0" hangingPunct="0">
              <a:defRPr sz="4000">
                <a:solidFill>
                  <a:schemeClr val="tx1"/>
                </a:solidFill>
                <a:latin typeface="Arial" charset="0"/>
              </a:defRPr>
            </a:lvl4pPr>
            <a:lvl5pPr marL="2060486" indent="-228943" defTabSz="931670" eaLnBrk="0" hangingPunct="0">
              <a:defRPr sz="4000">
                <a:solidFill>
                  <a:schemeClr val="tx1"/>
                </a:solidFill>
                <a:latin typeface="Arial" charset="0"/>
              </a:defRPr>
            </a:lvl5pPr>
            <a:lvl6pPr marL="2518372" indent="-228943" algn="ctr" defTabSz="931670" eaLnBrk="0" fontAlgn="base" hangingPunct="0">
              <a:spcBef>
                <a:spcPct val="0"/>
              </a:spcBef>
              <a:spcAft>
                <a:spcPct val="0"/>
              </a:spcAft>
              <a:defRPr sz="4000">
                <a:solidFill>
                  <a:schemeClr val="tx1"/>
                </a:solidFill>
                <a:latin typeface="Arial" charset="0"/>
              </a:defRPr>
            </a:lvl6pPr>
            <a:lvl7pPr marL="2976258" indent="-228943" algn="ctr" defTabSz="931670" eaLnBrk="0" fontAlgn="base" hangingPunct="0">
              <a:spcBef>
                <a:spcPct val="0"/>
              </a:spcBef>
              <a:spcAft>
                <a:spcPct val="0"/>
              </a:spcAft>
              <a:defRPr sz="4000">
                <a:solidFill>
                  <a:schemeClr val="tx1"/>
                </a:solidFill>
                <a:latin typeface="Arial" charset="0"/>
              </a:defRPr>
            </a:lvl7pPr>
            <a:lvl8pPr marL="3434144" indent="-228943" algn="ctr" defTabSz="931670" eaLnBrk="0" fontAlgn="base" hangingPunct="0">
              <a:spcBef>
                <a:spcPct val="0"/>
              </a:spcBef>
              <a:spcAft>
                <a:spcPct val="0"/>
              </a:spcAft>
              <a:defRPr sz="4000">
                <a:solidFill>
                  <a:schemeClr val="tx1"/>
                </a:solidFill>
                <a:latin typeface="Arial" charset="0"/>
              </a:defRPr>
            </a:lvl8pPr>
            <a:lvl9pPr marL="3892029" indent="-228943" algn="ctr" defTabSz="931670" eaLnBrk="0" fontAlgn="base" hangingPunct="0">
              <a:spcBef>
                <a:spcPct val="0"/>
              </a:spcBef>
              <a:spcAft>
                <a:spcPct val="0"/>
              </a:spcAft>
              <a:defRPr sz="4000">
                <a:solidFill>
                  <a:schemeClr val="tx1"/>
                </a:solidFill>
                <a:latin typeface="Arial" charset="0"/>
              </a:defRPr>
            </a:lvl9pPr>
          </a:lstStyle>
          <a:p>
            <a:pPr eaLnBrk="1" hangingPunct="1"/>
            <a:fld id="{A87BFD27-CD28-4756-A7C5-8CEC386859BF}" type="slidenum">
              <a:rPr lang="en-GB" sz="1200"/>
              <a:pPr eaLnBrk="1" hangingPunct="1"/>
              <a:t>12</a:t>
            </a:fld>
            <a:endParaRPr lang="en-GB" sz="1200" dirty="0"/>
          </a:p>
        </p:txBody>
      </p:sp>
      <p:sp>
        <p:nvSpPr>
          <p:cNvPr id="77827" name="Text Box 2"/>
          <p:cNvSpPr txBox="1">
            <a:spLocks noChangeArrowheads="1"/>
          </p:cNvSpPr>
          <p:nvPr/>
        </p:nvSpPr>
        <p:spPr bwMode="auto">
          <a:xfrm>
            <a:off x="950434" y="745848"/>
            <a:ext cx="4904746" cy="3727646"/>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577" tIns="45789" rIns="91577" bIns="45789"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endParaRPr lang="de-AT" dirty="0"/>
          </a:p>
        </p:txBody>
      </p:sp>
      <p:sp>
        <p:nvSpPr>
          <p:cNvPr id="77828" name="Rectangle 3"/>
          <p:cNvSpPr>
            <a:spLocks noGrp="1" noChangeArrowheads="1"/>
          </p:cNvSpPr>
          <p:nvPr>
            <p:ph type="body"/>
          </p:nvPr>
        </p:nvSpPr>
        <p:spPr>
          <a:xfrm>
            <a:off x="907522" y="4721579"/>
            <a:ext cx="4992160" cy="4476673"/>
          </a:xfrm>
          <a:noFill/>
          <a:extLst>
            <a:ext uri="{91240B29-F687-4F45-9708-019B960494DF}">
              <a14:hiddenLine xmlns:a14="http://schemas.microsoft.com/office/drawing/2010/main" w="9525">
                <a:solidFill>
                  <a:schemeClr val="tx1"/>
                </a:solidFill>
                <a:round/>
                <a:headEnd/>
                <a:tailEnd/>
              </a14:hiddenLine>
            </a:ext>
          </a:extLst>
        </p:spPr>
        <p:txBody>
          <a:bodyPr wrap="none" lIns="91579" tIns="45790" rIns="91579" bIns="45790" anchor="ctr"/>
          <a:lstStyle/>
          <a:p>
            <a:pPr eaLnBrk="1" hangingPunct="1"/>
            <a:r>
              <a:rPr lang="de-AT" b="1" dirty="0" smtClean="0"/>
              <a:t>Erdölerzeugnisse</a:t>
            </a:r>
            <a:r>
              <a:rPr lang="de-AT" dirty="0" smtClean="0"/>
              <a:t> der Mineralölindustrie machen auf der österreichischen</a:t>
            </a:r>
            <a:r>
              <a:rPr lang="de-AT" baseline="0" dirty="0" smtClean="0"/>
              <a:t> Donau weitere 20% des gesamten Transportaufkommens aus und stellen daher einen sehr wichtigen Markt dar. Im Donauraum befinden sich zahlreiche Raffinerien an oder in der Nähe der Donau. Neben Pipelines ist das Binnenschiff aufgrund seiner Massenleistungsfähigkeit, der geringen Transportkosten und der hohen Sicherheitsstandards für den Transport von Mineralölprodukten prädestiniert. Mit einer einzigen Ladung eines Tankschiffes können rund 20.000 PKW betankt werden.</a:t>
            </a:r>
          </a:p>
          <a:p>
            <a:pPr eaLnBrk="1" hangingPunct="1"/>
            <a:endParaRPr lang="de-A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AT" baseline="0" dirty="0" smtClean="0"/>
              <a:t>(Nähere Ausführungen finden Sie im Handbuch der Donauschifffahrt S. 154.)</a:t>
            </a:r>
            <a:endParaRPr lang="de-AT" dirty="0" smtClean="0"/>
          </a:p>
          <a:p>
            <a:pPr eaLnBrk="1" hangingPunct="1"/>
            <a:endParaRPr lang="de-AT"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628" eaLnBrk="0" hangingPunct="0">
              <a:spcBef>
                <a:spcPct val="30000"/>
              </a:spcBef>
              <a:defRPr sz="1200">
                <a:solidFill>
                  <a:schemeClr val="tx1"/>
                </a:solidFill>
                <a:latin typeface="Arial" charset="0"/>
                <a:ea typeface="ヒラギノ角ゴ Pro W3" charset="-128"/>
              </a:defRPr>
            </a:lvl1pPr>
            <a:lvl2pPr marL="36646598" indent="-36204887" defTabSz="915628" eaLnBrk="0" hangingPunct="0">
              <a:spcBef>
                <a:spcPct val="30000"/>
              </a:spcBef>
              <a:defRPr sz="1200">
                <a:solidFill>
                  <a:schemeClr val="tx1"/>
                </a:solidFill>
                <a:latin typeface="Arial" charset="0"/>
                <a:ea typeface="ヒラギノ角ゴ Pro W3" charset="-128"/>
              </a:defRPr>
            </a:lvl2pPr>
            <a:lvl3pPr marL="1104275" indent="-220855" defTabSz="915628" eaLnBrk="0" hangingPunct="0">
              <a:spcBef>
                <a:spcPct val="30000"/>
              </a:spcBef>
              <a:defRPr sz="1200">
                <a:solidFill>
                  <a:schemeClr val="tx1"/>
                </a:solidFill>
                <a:latin typeface="Arial" charset="0"/>
                <a:ea typeface="ヒラギノ角ゴ Pro W3" charset="-128"/>
              </a:defRPr>
            </a:lvl3pPr>
            <a:lvl4pPr marL="1545985" indent="-220855" defTabSz="915628" eaLnBrk="0" hangingPunct="0">
              <a:spcBef>
                <a:spcPct val="30000"/>
              </a:spcBef>
              <a:defRPr sz="1200">
                <a:solidFill>
                  <a:schemeClr val="tx1"/>
                </a:solidFill>
                <a:latin typeface="Arial" charset="0"/>
                <a:ea typeface="ヒラギノ角ゴ Pro W3" charset="-128"/>
              </a:defRPr>
            </a:lvl4pPr>
            <a:lvl5pPr marL="1987695" indent="-220855" defTabSz="915628" eaLnBrk="0" hangingPunct="0">
              <a:spcBef>
                <a:spcPct val="30000"/>
              </a:spcBef>
              <a:defRPr sz="1200">
                <a:solidFill>
                  <a:schemeClr val="tx1"/>
                </a:solidFill>
                <a:latin typeface="Arial" charset="0"/>
                <a:ea typeface="ヒラギノ角ゴ Pro W3" charset="-128"/>
              </a:defRPr>
            </a:lvl5pPr>
            <a:lvl6pPr marL="2429406" indent="-220855" defTabSz="915628" eaLnBrk="0" fontAlgn="base" hangingPunct="0">
              <a:spcBef>
                <a:spcPct val="30000"/>
              </a:spcBef>
              <a:spcAft>
                <a:spcPct val="0"/>
              </a:spcAft>
              <a:defRPr sz="1200">
                <a:solidFill>
                  <a:schemeClr val="tx1"/>
                </a:solidFill>
                <a:latin typeface="Arial" charset="0"/>
                <a:ea typeface="ヒラギノ角ゴ Pro W3" charset="-128"/>
              </a:defRPr>
            </a:lvl6pPr>
            <a:lvl7pPr marL="2871116" indent="-220855" defTabSz="915628" eaLnBrk="0" fontAlgn="base" hangingPunct="0">
              <a:spcBef>
                <a:spcPct val="30000"/>
              </a:spcBef>
              <a:spcAft>
                <a:spcPct val="0"/>
              </a:spcAft>
              <a:defRPr sz="1200">
                <a:solidFill>
                  <a:schemeClr val="tx1"/>
                </a:solidFill>
                <a:latin typeface="Arial" charset="0"/>
                <a:ea typeface="ヒラギノ角ゴ Pro W3" charset="-128"/>
              </a:defRPr>
            </a:lvl7pPr>
            <a:lvl8pPr marL="3312826" indent="-220855" defTabSz="915628" eaLnBrk="0" fontAlgn="base" hangingPunct="0">
              <a:spcBef>
                <a:spcPct val="30000"/>
              </a:spcBef>
              <a:spcAft>
                <a:spcPct val="0"/>
              </a:spcAft>
              <a:defRPr sz="1200">
                <a:solidFill>
                  <a:schemeClr val="tx1"/>
                </a:solidFill>
                <a:latin typeface="Arial" charset="0"/>
                <a:ea typeface="ヒラギノ角ゴ Pro W3" charset="-128"/>
              </a:defRPr>
            </a:lvl8pPr>
            <a:lvl9pPr marL="3754535" indent="-220855" defTabSz="915628" eaLnBrk="0" fontAlgn="base" hangingPunct="0">
              <a:spcBef>
                <a:spcPct val="30000"/>
              </a:spcBef>
              <a:spcAft>
                <a:spcPct val="0"/>
              </a:spcAft>
              <a:defRPr sz="1200">
                <a:solidFill>
                  <a:schemeClr val="tx1"/>
                </a:solidFill>
                <a:latin typeface="Arial" charset="0"/>
                <a:ea typeface="ヒラギノ角ゴ Pro W3" charset="-128"/>
              </a:defRPr>
            </a:lvl9pPr>
          </a:lstStyle>
          <a:p>
            <a:pPr eaLnBrk="1" hangingPunct="1">
              <a:spcBef>
                <a:spcPct val="0"/>
              </a:spcBef>
            </a:pPr>
            <a:fld id="{E0347291-6872-45B6-B7AB-E227A3140F7A}" type="slidenum">
              <a:rPr lang="en-GB" altLang="de-DE"/>
              <a:pPr eaLnBrk="1" hangingPunct="1">
                <a:spcBef>
                  <a:spcPct val="0"/>
                </a:spcBef>
              </a:pPr>
              <a:t>13</a:t>
            </a:fld>
            <a:endParaRPr lang="en-GB" altLang="de-DE" dirty="0"/>
          </a:p>
        </p:txBody>
      </p:sp>
      <p:sp>
        <p:nvSpPr>
          <p:cNvPr id="78851" name="Rectangle 2"/>
          <p:cNvSpPr>
            <a:spLocks noGrp="1" noRot="1" noChangeAspect="1" noChangeArrowheads="1" noTextEdit="1"/>
          </p:cNvSpPr>
          <p:nvPr>
            <p:ph type="sldImg"/>
          </p:nvPr>
        </p:nvSpPr>
        <p:spPr>
          <a:xfrm>
            <a:off x="915988" y="746125"/>
            <a:ext cx="4975225" cy="3730625"/>
          </a:xfrm>
          <a:ln/>
        </p:spPr>
      </p:sp>
      <p:sp>
        <p:nvSpPr>
          <p:cNvPr id="78852" name="Rectangle 3"/>
          <p:cNvSpPr>
            <a:spLocks noGrp="1" noChangeArrowheads="1"/>
          </p:cNvSpPr>
          <p:nvPr>
            <p:ph type="body" idx="1"/>
          </p:nvPr>
        </p:nvSpPr>
        <p:spPr>
          <a:xfrm>
            <a:off x="907009" y="4722947"/>
            <a:ext cx="4991595" cy="4474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altLang="de-DE" dirty="0" smtClean="0"/>
              <a:t>Neben den traditionellen Märkten bieten</a:t>
            </a:r>
            <a:r>
              <a:rPr lang="de-AT" altLang="de-DE" baseline="0" dirty="0" smtClean="0"/>
              <a:t> einige weitere Branchen großes Potenzial für die Binnenschifffahrt.</a:t>
            </a:r>
          </a:p>
          <a:p>
            <a:pPr eaLnBrk="1" hangingPunct="1"/>
            <a:r>
              <a:rPr lang="de-AT" altLang="de-DE" baseline="0" dirty="0" smtClean="0"/>
              <a:t>Für den Transport von </a:t>
            </a:r>
            <a:r>
              <a:rPr lang="de-AT" altLang="de-DE" b="1" baseline="0" dirty="0" smtClean="0"/>
              <a:t>Schwer- und Übermaßgüter </a:t>
            </a:r>
            <a:r>
              <a:rPr lang="de-AT" altLang="de-DE" baseline="0" dirty="0" smtClean="0"/>
              <a:t>ist die Wasserstraße aufgrund ihrer Abmessungen und der verfügbaren Infrastruktur (keine Anpassung der Verkehrswege, keine Straßensperren usw. notwendig) bestens geeignet.</a:t>
            </a:r>
          </a:p>
          <a:p>
            <a:pPr eaLnBrk="1" hangingPunct="1"/>
            <a:r>
              <a:rPr lang="de-AT" altLang="de-DE" baseline="0" dirty="0" smtClean="0"/>
              <a:t>Durch die geringen Transportkosten und die Umweltfreundlichkeit eignet sich das Binnenschiff auch optimal für den Transport von </a:t>
            </a:r>
            <a:r>
              <a:rPr lang="de-AT" altLang="de-DE" b="1" baseline="0" dirty="0" smtClean="0"/>
              <a:t>biogenen Rohstoffen</a:t>
            </a:r>
            <a:r>
              <a:rPr lang="de-AT" altLang="de-DE" baseline="0" dirty="0" smtClean="0"/>
              <a:t>, sowie für </a:t>
            </a:r>
            <a:r>
              <a:rPr lang="de-AT" altLang="de-DE" b="1" baseline="0" dirty="0" smtClean="0"/>
              <a:t>Altstoffe</a:t>
            </a:r>
            <a:r>
              <a:rPr lang="de-AT" altLang="de-DE" baseline="0" dirty="0" smtClean="0"/>
              <a:t> und </a:t>
            </a:r>
            <a:r>
              <a:rPr lang="de-AT" altLang="de-DE" b="1" baseline="0" dirty="0" smtClean="0"/>
              <a:t>Abfälle</a:t>
            </a:r>
            <a:r>
              <a:rPr lang="de-AT" altLang="de-DE" baseline="0" dirty="0" smtClean="0"/>
              <a:t> sowie </a:t>
            </a:r>
            <a:r>
              <a:rPr lang="de-AT" altLang="de-DE" b="1" baseline="0" dirty="0" smtClean="0"/>
              <a:t>Baustoffe</a:t>
            </a:r>
            <a:r>
              <a:rPr lang="de-AT" altLang="de-DE" baseline="0" dirty="0" smtClean="0"/>
              <a:t>. Diese Vorteile können durch optimierte Logistikketten auch zunehmend in der </a:t>
            </a:r>
            <a:r>
              <a:rPr lang="de-AT" altLang="de-DE" b="1" baseline="0" dirty="0" smtClean="0"/>
              <a:t>Automobilindustrie</a:t>
            </a:r>
            <a:r>
              <a:rPr lang="de-AT" altLang="de-DE" baseline="0" dirty="0" smtClean="0"/>
              <a:t> auf Ro-Ro-Schiffen genutzt werden.</a:t>
            </a:r>
          </a:p>
          <a:p>
            <a:pPr eaLnBrk="1" hangingPunct="1"/>
            <a:endParaRPr lang="de-AT" altLang="de-DE" baseline="0" dirty="0" smtClean="0"/>
          </a:p>
          <a:p>
            <a:pPr eaLnBrk="1" hangingPunct="1"/>
            <a:r>
              <a:rPr lang="de-AT" altLang="de-DE" baseline="0" dirty="0" smtClean="0"/>
              <a:t>(nähere Ausführungen im Handbuch der Donauschifffahrt S  152-159.)</a:t>
            </a:r>
            <a:endParaRPr lang="de-AT" altLang="de-DE" dirty="0" smtClean="0"/>
          </a:p>
          <a:p>
            <a:pPr eaLnBrk="1" hangingPunct="1"/>
            <a:endParaRPr lang="de-AT" altLang="de-DE"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In den</a:t>
            </a:r>
            <a:r>
              <a:rPr lang="de-DE" baseline="0" dirty="0" smtClean="0"/>
              <a:t> letzten Jahren hat die Attraktivität der Donau auch für längere </a:t>
            </a:r>
            <a:r>
              <a:rPr lang="de-DE" b="1" baseline="0" dirty="0" smtClean="0"/>
              <a:t>Flusskreuzfahrten</a:t>
            </a:r>
            <a:r>
              <a:rPr lang="de-DE" baseline="0" dirty="0" smtClean="0"/>
              <a:t> auf ihrem gesamten Lauf zwischen dem Main-Donau-Kanal und ihrer Mündung ins </a:t>
            </a:r>
            <a:r>
              <a:rPr lang="de-DE" b="1" baseline="0" dirty="0" smtClean="0"/>
              <a:t>Schwarze Meer </a:t>
            </a:r>
            <a:r>
              <a:rPr lang="de-DE" baseline="0" dirty="0" smtClean="0"/>
              <a:t>deutlich zugenommen. Neben den auf Langstrecken genützten </a:t>
            </a:r>
            <a:r>
              <a:rPr lang="de-DE" b="1" baseline="0" dirty="0" smtClean="0"/>
              <a:t>Kabinenschiffen</a:t>
            </a:r>
            <a:r>
              <a:rPr lang="de-DE" baseline="0" dirty="0" smtClean="0"/>
              <a:t> kommen auch </a:t>
            </a:r>
            <a:r>
              <a:rPr lang="de-DE" b="1" baseline="0" dirty="0" smtClean="0"/>
              <a:t>Ausflugsschiffe</a:t>
            </a:r>
            <a:r>
              <a:rPr lang="de-DE" baseline="0" dirty="0" smtClean="0"/>
              <a:t> für Tagesausflüge, Rund- und Charterfahrten zum Einsatz. Auf diese Weise verzeichnet die Donauschifffahrt in Österreich jährlich rund </a:t>
            </a:r>
            <a:r>
              <a:rPr lang="de-DE" b="1" baseline="0" dirty="0" smtClean="0"/>
              <a:t>eine Million Passagiere</a:t>
            </a:r>
            <a:r>
              <a:rPr lang="de-DE" baseline="0" dirty="0" smtClean="0"/>
              <a:t>.</a:t>
            </a:r>
            <a:endParaRPr lang="de-DE" dirty="0" smtClean="0"/>
          </a:p>
          <a:p>
            <a:endParaRPr lang="de-DE" dirty="0"/>
          </a:p>
        </p:txBody>
      </p:sp>
      <p:sp>
        <p:nvSpPr>
          <p:cNvPr id="4" name="Foliennummernplatzhalter 3"/>
          <p:cNvSpPr>
            <a:spLocks noGrp="1"/>
          </p:cNvSpPr>
          <p:nvPr>
            <p:ph type="sldNum" sz="quarter" idx="10"/>
          </p:nvPr>
        </p:nvSpPr>
        <p:spPr/>
        <p:txBody>
          <a:bodyPr/>
          <a:lstStyle/>
          <a:p>
            <a:fld id="{56F06DAA-0A4E-4110-9797-3FB8CA0FEA93}" type="slidenum">
              <a:rPr lang="de-AT" smtClean="0">
                <a:solidFill>
                  <a:prstClr val="black"/>
                </a:solidFill>
              </a:rPr>
              <a:pPr/>
              <a:t>14</a:t>
            </a:fld>
            <a:endParaRPr lang="de-AT" dirty="0">
              <a:solidFill>
                <a:prstClr val="black"/>
              </a:solidFill>
            </a:endParaRPr>
          </a:p>
        </p:txBody>
      </p:sp>
    </p:spTree>
    <p:extLst>
      <p:ext uri="{BB962C8B-B14F-4D97-AF65-F5344CB8AC3E}">
        <p14:creationId xmlns:p14="http://schemas.microsoft.com/office/powerpoint/2010/main" val="2128918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0" i="0" u="none" strike="noStrike" kern="1200" baseline="0" dirty="0" smtClean="0">
                <a:solidFill>
                  <a:schemeClr val="tx1"/>
                </a:solidFill>
                <a:latin typeface="+mn-lt"/>
                <a:ea typeface="+mn-ea"/>
                <a:cs typeface="+mn-cs"/>
              </a:rPr>
              <a:t>In der Personenschifffahrt waren im Jahr 2012 auf der österreichischen Donau in Summe knapp </a:t>
            </a:r>
            <a:r>
              <a:rPr lang="de-AT" sz="1200" b="1" i="0" u="none" strike="noStrike" kern="1200" baseline="0" dirty="0" smtClean="0">
                <a:solidFill>
                  <a:schemeClr val="tx1"/>
                </a:solidFill>
                <a:latin typeface="+mn-lt"/>
                <a:ea typeface="+mn-ea"/>
                <a:cs typeface="+mn-cs"/>
              </a:rPr>
              <a:t>1,1 Mio. Passagiere </a:t>
            </a:r>
            <a:r>
              <a:rPr lang="de-AT" sz="1200" b="0" i="0" u="none" strike="noStrike" kern="1200" baseline="0" dirty="0" smtClean="0">
                <a:solidFill>
                  <a:schemeClr val="tx1"/>
                </a:solidFill>
                <a:latin typeface="+mn-lt"/>
                <a:ea typeface="+mn-ea"/>
                <a:cs typeface="+mn-cs"/>
              </a:rPr>
              <a:t>unterwegs – um 6,9 % bzw. rund 81.000 Passagiere weniger als 2011. </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In Summe befuhren im Jahr 2012 </a:t>
            </a:r>
            <a:r>
              <a:rPr lang="de-AT" sz="1200" b="1" i="0" u="none" strike="noStrike" kern="1200" baseline="0" dirty="0" smtClean="0">
                <a:solidFill>
                  <a:schemeClr val="tx1"/>
                </a:solidFill>
                <a:latin typeface="+mn-lt"/>
                <a:ea typeface="+mn-ea"/>
                <a:cs typeface="+mn-cs"/>
              </a:rPr>
              <a:t>124 verschiedene Kabinenschiffe </a:t>
            </a:r>
            <a:r>
              <a:rPr lang="de-AT" sz="1200" b="0" i="0" u="none" strike="noStrike" kern="1200" baseline="0" dirty="0" smtClean="0">
                <a:solidFill>
                  <a:schemeClr val="tx1"/>
                </a:solidFill>
                <a:latin typeface="+mn-lt"/>
                <a:ea typeface="+mn-ea"/>
                <a:cs typeface="+mn-cs"/>
              </a:rPr>
              <a:t>mit einer Kapazität von 19.980 Personenplätzen die österreichische Donaustrecke, wodurch sich keine Veränderung gegenüber 2011 in der Gesamtanzahl der Kreuzfahrtschiffe ergab. </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Im </a:t>
            </a:r>
            <a:r>
              <a:rPr lang="de-AT" sz="1200" b="1" i="0" u="none" strike="noStrike" kern="1200" baseline="0" dirty="0" smtClean="0">
                <a:solidFill>
                  <a:schemeClr val="tx1"/>
                </a:solidFill>
                <a:latin typeface="+mn-lt"/>
                <a:ea typeface="+mn-ea"/>
                <a:cs typeface="+mn-cs"/>
              </a:rPr>
              <a:t>Linienverkehr </a:t>
            </a:r>
            <a:r>
              <a:rPr lang="de-AT" sz="1200" b="0" i="0" u="none" strike="noStrike" kern="1200" baseline="0" dirty="0" smtClean="0">
                <a:solidFill>
                  <a:schemeClr val="tx1"/>
                </a:solidFill>
                <a:latin typeface="+mn-lt"/>
                <a:ea typeface="+mn-ea"/>
                <a:cs typeface="+mn-cs"/>
              </a:rPr>
              <a:t>waren im Jahr 2012 insgesamt </a:t>
            </a:r>
            <a:r>
              <a:rPr lang="de-AT" sz="1200" b="1" i="0" u="none" strike="noStrike" kern="1200" baseline="0" dirty="0" smtClean="0">
                <a:solidFill>
                  <a:schemeClr val="tx1"/>
                </a:solidFill>
                <a:latin typeface="+mn-lt"/>
                <a:ea typeface="+mn-ea"/>
                <a:cs typeface="+mn-cs"/>
              </a:rPr>
              <a:t>26 Schiffe </a:t>
            </a:r>
            <a:r>
              <a:rPr lang="de-AT" sz="1200" b="0" i="0" u="none" strike="noStrike" kern="1200" baseline="0" dirty="0" smtClean="0">
                <a:solidFill>
                  <a:schemeClr val="tx1"/>
                </a:solidFill>
                <a:latin typeface="+mn-lt"/>
                <a:ea typeface="+mn-ea"/>
                <a:cs typeface="+mn-cs"/>
              </a:rPr>
              <a:t>mit einer Kapazität von 8.400 Personenplätzen auf der österreichischen Donau im Einsatz. </a:t>
            </a:r>
            <a:endParaRPr lang="de-DE" dirty="0"/>
          </a:p>
        </p:txBody>
      </p:sp>
      <p:sp>
        <p:nvSpPr>
          <p:cNvPr id="4" name="Foliennummernplatzhalter 3"/>
          <p:cNvSpPr>
            <a:spLocks noGrp="1"/>
          </p:cNvSpPr>
          <p:nvPr>
            <p:ph type="sldNum" sz="quarter" idx="10"/>
          </p:nvPr>
        </p:nvSpPr>
        <p:spPr/>
        <p:txBody>
          <a:bodyPr/>
          <a:lstStyle/>
          <a:p>
            <a:fld id="{56F06DAA-0A4E-4110-9797-3FB8CA0FEA93}" type="slidenum">
              <a:rPr lang="de-AT" smtClean="0"/>
              <a:t>15</a:t>
            </a:fld>
            <a:endParaRPr lang="de-AT" dirty="0"/>
          </a:p>
        </p:txBody>
      </p:sp>
    </p:spTree>
    <p:extLst>
      <p:ext uri="{BB962C8B-B14F-4D97-AF65-F5344CB8AC3E}">
        <p14:creationId xmlns:p14="http://schemas.microsoft.com/office/powerpoint/2010/main" val="2448359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AT" sz="2400" dirty="0" smtClean="0">
                <a:solidFill>
                  <a:schemeClr val="accent1"/>
                </a:solidFill>
              </a:rPr>
              <a:t>Seit</a:t>
            </a:r>
            <a:r>
              <a:rPr lang="de-AT" sz="2400" baseline="0" dirty="0" smtClean="0">
                <a:solidFill>
                  <a:schemeClr val="accent1"/>
                </a:solidFill>
              </a:rPr>
              <a:t> 2010 gibt es ein </a:t>
            </a:r>
            <a:r>
              <a:rPr lang="de-AT" sz="2400" b="1" baseline="0" dirty="0" smtClean="0">
                <a:solidFill>
                  <a:schemeClr val="accent1"/>
                </a:solidFill>
              </a:rPr>
              <a:t>Förderband</a:t>
            </a:r>
            <a:r>
              <a:rPr lang="de-AT" sz="2400" baseline="0" dirty="0" smtClean="0">
                <a:solidFill>
                  <a:schemeClr val="accent1"/>
                </a:solidFill>
              </a:rPr>
              <a:t> zwischen der </a:t>
            </a:r>
            <a:r>
              <a:rPr lang="de-AT" sz="2400" b="1" baseline="0" dirty="0" smtClean="0">
                <a:solidFill>
                  <a:schemeClr val="accent1"/>
                </a:solidFill>
              </a:rPr>
              <a:t>Lände Pichelsdorf </a:t>
            </a:r>
            <a:r>
              <a:rPr lang="de-AT" sz="2400" baseline="0" dirty="0" smtClean="0">
                <a:solidFill>
                  <a:schemeClr val="accent1"/>
                </a:solidFill>
              </a:rPr>
              <a:t>und dem </a:t>
            </a:r>
            <a:r>
              <a:rPr lang="de-AT" sz="2400" b="1" baseline="0" dirty="0" smtClean="0">
                <a:solidFill>
                  <a:schemeClr val="accent1"/>
                </a:solidFill>
              </a:rPr>
              <a:t>Kraftwerk Dürnrohr</a:t>
            </a:r>
            <a:r>
              <a:rPr lang="de-AT" sz="2400" baseline="0" dirty="0" smtClean="0">
                <a:solidFill>
                  <a:schemeClr val="accent1"/>
                </a:solidFill>
              </a:rPr>
              <a:t>. Auf diese Weise kann das Kraftwerk umweltfreundlich mit </a:t>
            </a:r>
            <a:r>
              <a:rPr lang="de-AT" sz="2400" b="1" baseline="0" dirty="0" smtClean="0">
                <a:solidFill>
                  <a:schemeClr val="accent1"/>
                </a:solidFill>
              </a:rPr>
              <a:t>Kohle</a:t>
            </a:r>
            <a:r>
              <a:rPr lang="de-AT" sz="2400" baseline="0" dirty="0" smtClean="0">
                <a:solidFill>
                  <a:schemeClr val="accent1"/>
                </a:solidFill>
              </a:rPr>
              <a:t> versorgt werden. An die Lände wird die Kohle per Binnenschiff angeliefert, mit dem Kran über einen Verladetrichter verladen und danach auf ein Aufgabeband geleitet, wo die Kohle rund 3,2 km per Förderband ins Kraftwerk transportiert wird. So können jährlich bis zu 2 Millionen Tonnen an Kohle transportiert werden. Langfristig ist geplant etwa die Hälfte der benötigten Kohle für das Kraftwerkt Dürnrohr mit dem Binnenschiff anzuliefern. Der Nachlauf von der Lände zum Lagerplatz beim Kraftwerk erfolgt somit beinahe CO</a:t>
            </a:r>
            <a:r>
              <a:rPr lang="de-AT" sz="1200" baseline="-25000" dirty="0" smtClean="0">
                <a:solidFill>
                  <a:schemeClr val="accent1"/>
                </a:solidFill>
              </a:rPr>
              <a:t>2</a:t>
            </a:r>
            <a:r>
              <a:rPr lang="de-AT" sz="2400" baseline="0" dirty="0" smtClean="0">
                <a:solidFill>
                  <a:schemeClr val="accent1"/>
                </a:solidFill>
              </a:rPr>
              <a:t> und No</a:t>
            </a:r>
            <a:r>
              <a:rPr lang="de-AT" sz="2400" baseline="-25000" dirty="0" smtClean="0">
                <a:solidFill>
                  <a:schemeClr val="accent1"/>
                </a:solidFill>
              </a:rPr>
              <a:t>x</a:t>
            </a:r>
            <a:r>
              <a:rPr lang="de-AT" sz="2400" baseline="0" dirty="0" smtClean="0">
                <a:solidFill>
                  <a:schemeClr val="accent1"/>
                </a:solidFill>
              </a:rPr>
              <a:t>-neutral.</a:t>
            </a:r>
          </a:p>
          <a:p>
            <a:pPr marL="0" marR="0" lvl="1" indent="0" algn="l" defTabSz="914400" rtl="0" eaLnBrk="1" fontAlgn="auto" latinLnBrk="0" hangingPunct="1">
              <a:lnSpc>
                <a:spcPct val="100000"/>
              </a:lnSpc>
              <a:spcBef>
                <a:spcPts val="0"/>
              </a:spcBef>
              <a:spcAft>
                <a:spcPts val="0"/>
              </a:spcAft>
              <a:buClrTx/>
              <a:buSzTx/>
              <a:buFontTx/>
              <a:buNone/>
              <a:tabLst/>
              <a:defRPr/>
            </a:pPr>
            <a:endParaRPr lang="de-AT" sz="2400" baseline="0" dirty="0" smtClean="0">
              <a:solidFill>
                <a:schemeClr val="accent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de-AT" sz="2400" baseline="0" dirty="0" smtClean="0">
                <a:solidFill>
                  <a:schemeClr val="accent1"/>
                </a:solidFill>
              </a:rPr>
              <a:t>(Ausführungen im Handbuch der Donauschifffahrt S 170.)</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17</a:t>
            </a:fld>
            <a:endParaRPr lang="de-AT" dirty="0"/>
          </a:p>
        </p:txBody>
      </p:sp>
    </p:spTree>
    <p:extLst>
      <p:ext uri="{BB962C8B-B14F-4D97-AF65-F5344CB8AC3E}">
        <p14:creationId xmlns:p14="http://schemas.microsoft.com/office/powerpoint/2010/main" val="4104317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r>
              <a:rPr lang="de-AT" sz="2800" spc="60" dirty="0" smtClean="0">
                <a:solidFill>
                  <a:schemeClr val="accent1"/>
                </a:solidFill>
              </a:rPr>
              <a:t>Seit 1997 werden </a:t>
            </a:r>
            <a:r>
              <a:rPr lang="de-AT" sz="2800" b="1" spc="60" dirty="0" smtClean="0">
                <a:solidFill>
                  <a:schemeClr val="accent1"/>
                </a:solidFill>
              </a:rPr>
              <a:t>Neufahrzeugen/Pkws</a:t>
            </a:r>
            <a:r>
              <a:rPr lang="de-AT" sz="2800" spc="60" dirty="0" smtClean="0">
                <a:solidFill>
                  <a:schemeClr val="accent1"/>
                </a:solidFill>
              </a:rPr>
              <a:t> auf der </a:t>
            </a:r>
            <a:r>
              <a:rPr lang="de-AT" sz="2800" b="1" spc="60" dirty="0" smtClean="0">
                <a:solidFill>
                  <a:schemeClr val="accent1"/>
                </a:solidFill>
              </a:rPr>
              <a:t>Donau</a:t>
            </a:r>
            <a:r>
              <a:rPr lang="de-AT" sz="2800" spc="60" dirty="0" smtClean="0">
                <a:solidFill>
                  <a:schemeClr val="accent1"/>
                </a:solidFill>
              </a:rPr>
              <a:t> durch die BLG LOGISTICS transportiert. </a:t>
            </a:r>
          </a:p>
          <a:p>
            <a:pPr>
              <a:buFont typeface="Courier New" panose="02070309020205020404" pitchFamily="49" charset="0"/>
              <a:buNone/>
            </a:pPr>
            <a:r>
              <a:rPr lang="de-AT" sz="2800" spc="60" dirty="0" smtClean="0">
                <a:solidFill>
                  <a:schemeClr val="accent1"/>
                </a:solidFill>
              </a:rPr>
              <a:t>Zwei Motorgüterschiffen bringen Neuwagen der Marke Mitsubishi, Ford und Renault von </a:t>
            </a:r>
            <a:r>
              <a:rPr lang="de-AT" sz="2800" b="1" spc="60" dirty="0" smtClean="0">
                <a:solidFill>
                  <a:schemeClr val="accent1"/>
                </a:solidFill>
              </a:rPr>
              <a:t>Kehlheim</a:t>
            </a:r>
            <a:r>
              <a:rPr lang="de-AT" sz="2800" spc="60" dirty="0" smtClean="0">
                <a:solidFill>
                  <a:schemeClr val="accent1"/>
                </a:solidFill>
              </a:rPr>
              <a:t> nach </a:t>
            </a:r>
            <a:r>
              <a:rPr lang="de-AT" sz="2800" b="1" spc="60" dirty="0" smtClean="0">
                <a:solidFill>
                  <a:schemeClr val="accent1"/>
                </a:solidFill>
              </a:rPr>
              <a:t>Budapest</a:t>
            </a:r>
            <a:r>
              <a:rPr lang="de-AT" sz="2800" spc="60" dirty="0" smtClean="0">
                <a:solidFill>
                  <a:schemeClr val="accent1"/>
                </a:solidFill>
              </a:rPr>
              <a:t>.</a:t>
            </a:r>
            <a:r>
              <a:rPr lang="de-AT" sz="2800" spc="60" baseline="0" dirty="0" smtClean="0">
                <a:solidFill>
                  <a:schemeClr val="accent1"/>
                </a:solidFill>
              </a:rPr>
              <a:t> Auf dem Rückweg werden PKWs der Marke Suzuki von Budapest nach Kelheim gebracht, Leerfahrten werden somit vermieden und die Kosteneffizienz der Schiffstransporte gesteigert. Es besteht ein regelmäßiger Fahrplan mit zwei Abfahrten wöchentlich. Kurzfristig können Fahrten gestrichen oder ergänzt werden, um die branchenspezifische Nachfrage flexibel auszugleichen. Die eingesetzten Motorgüterschiffe verfügen über drei Decks und können je nach Fahrzeugtyp 200-260 PKWs laden. Bis Anfang 2012 wurden so bereits rund 250.000 Neufahrzeuge auf der Donau transportiert.</a:t>
            </a:r>
          </a:p>
          <a:p>
            <a:pPr>
              <a:buFont typeface="Courier New" panose="02070309020205020404" pitchFamily="49" charset="0"/>
              <a:buNone/>
            </a:pPr>
            <a:endParaRPr lang="de-AT" sz="2800" spc="60" baseline="0" dirty="0" smtClean="0">
              <a:solidFill>
                <a:schemeClr val="accent1"/>
              </a:solidFill>
            </a:endParaRPr>
          </a:p>
          <a:p>
            <a:pPr marL="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de-AT" sz="2400" baseline="0" dirty="0" smtClean="0">
                <a:solidFill>
                  <a:schemeClr val="accent1"/>
                </a:solidFill>
              </a:rPr>
              <a:t>(Ausführungen im Handbuch der Donauschifffahrt S 171.)</a:t>
            </a:r>
            <a:endParaRPr lang="de-AT" dirty="0" smtClean="0"/>
          </a:p>
          <a:p>
            <a:pPr>
              <a:buFont typeface="Courier New" panose="02070309020205020404" pitchFamily="49" charset="0"/>
              <a:buNone/>
            </a:pPr>
            <a:endParaRPr lang="de-AT" sz="2800" spc="60" baseline="0" dirty="0" smtClean="0">
              <a:solidFill>
                <a:schemeClr val="accent1"/>
              </a:solidFill>
            </a:endParaRPr>
          </a:p>
          <a:p>
            <a:pPr>
              <a:buFont typeface="Courier New" panose="02070309020205020404" pitchFamily="49" charset="0"/>
              <a:buNone/>
            </a:pPr>
            <a:endParaRPr lang="de-AT" sz="2800" spc="60" baseline="0" dirty="0" smtClean="0">
              <a:solidFill>
                <a:schemeClr val="accent1"/>
              </a:solidFill>
            </a:endParaRPr>
          </a:p>
          <a:p>
            <a:pPr>
              <a:buFont typeface="Courier New" panose="02070309020205020404" pitchFamily="49" charset="0"/>
              <a:buNone/>
            </a:pPr>
            <a:endParaRPr lang="de-AT" sz="2800" spc="60" dirty="0" smtClean="0">
              <a:solidFill>
                <a:schemeClr val="accent1"/>
              </a:solidFill>
            </a:endParaRPr>
          </a:p>
          <a:p>
            <a:pPr>
              <a:buFont typeface="Courier New" panose="02070309020205020404" pitchFamily="49" charset="0"/>
              <a:buChar char="o"/>
            </a:pPr>
            <a:endParaRPr lang="de-AT" sz="500" spc="60" dirty="0" smtClean="0">
              <a:solidFill>
                <a:schemeClr val="accent1"/>
              </a:solidFill>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18</a:t>
            </a:fld>
            <a:endParaRPr lang="de-AT" dirty="0"/>
          </a:p>
        </p:txBody>
      </p:sp>
    </p:spTree>
    <p:extLst>
      <p:ext uri="{BB962C8B-B14F-4D97-AF65-F5344CB8AC3E}">
        <p14:creationId xmlns:p14="http://schemas.microsoft.com/office/powerpoint/2010/main" val="3399417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AT" sz="2400" baseline="0" dirty="0" smtClean="0">
                <a:solidFill>
                  <a:schemeClr val="accent1"/>
                </a:solidFill>
              </a:rPr>
              <a:t>Ein 2011 ins Leben gerufene Projekt an der </a:t>
            </a:r>
            <a:r>
              <a:rPr lang="de-AT" sz="2400" b="1" baseline="0" dirty="0" smtClean="0">
                <a:solidFill>
                  <a:schemeClr val="accent1"/>
                </a:solidFill>
              </a:rPr>
              <a:t>Lände Bad Deutsch-Altenburg </a:t>
            </a:r>
            <a:r>
              <a:rPr lang="de-AT" sz="2400" baseline="0" dirty="0" smtClean="0">
                <a:solidFill>
                  <a:schemeClr val="accent1"/>
                </a:solidFill>
              </a:rPr>
              <a:t>sichert die Versorgung von in der Nähe gelegenen </a:t>
            </a:r>
            <a:r>
              <a:rPr lang="de-AT" sz="2400" b="1" baseline="0" dirty="0" smtClean="0">
                <a:solidFill>
                  <a:schemeClr val="accent1"/>
                </a:solidFill>
              </a:rPr>
              <a:t>Windparks</a:t>
            </a:r>
            <a:r>
              <a:rPr lang="de-AT" sz="2400" baseline="0" dirty="0" smtClean="0">
                <a:solidFill>
                  <a:schemeClr val="accent1"/>
                </a:solidFill>
              </a:rPr>
              <a:t> mit </a:t>
            </a:r>
            <a:r>
              <a:rPr lang="de-AT" sz="2400" b="1" baseline="0" dirty="0" smtClean="0">
                <a:solidFill>
                  <a:schemeClr val="accent1"/>
                </a:solidFill>
              </a:rPr>
              <a:t>Bauteilen</a:t>
            </a:r>
            <a:r>
              <a:rPr lang="de-AT" sz="2400" baseline="0" dirty="0" smtClean="0">
                <a:solidFill>
                  <a:schemeClr val="accent1"/>
                </a:solidFill>
              </a:rPr>
              <a:t> und </a:t>
            </a:r>
            <a:r>
              <a:rPr lang="de-AT" sz="2400" b="1" baseline="0" dirty="0" smtClean="0">
                <a:solidFill>
                  <a:schemeClr val="accent1"/>
                </a:solidFill>
              </a:rPr>
              <a:t>Komponenten</a:t>
            </a:r>
            <a:r>
              <a:rPr lang="de-AT" sz="2400" baseline="0" dirty="0" smtClean="0">
                <a:solidFill>
                  <a:schemeClr val="accent1"/>
                </a:solidFill>
              </a:rPr>
              <a:t>. An der rund 100 m langen Umschlagstelle werden Betonsegmente für die Türme der Windkraftanlagen entladen. Wöchentlich treffen ein bis zwei Binnenschiffe ein. Pro Binnenschiff kann im Optimalfall ein kompletter 135 m hoher Turm bestehend aus rund 50 Betonsegmenten mit einem Gesamtgewicht von 1.600 Tonnen transportiert werden.</a:t>
            </a:r>
          </a:p>
          <a:p>
            <a:pPr marL="0" marR="0" lvl="1" indent="0" algn="l" defTabSz="914400" rtl="0" eaLnBrk="1" fontAlgn="auto" latinLnBrk="0" hangingPunct="1">
              <a:lnSpc>
                <a:spcPct val="100000"/>
              </a:lnSpc>
              <a:spcBef>
                <a:spcPts val="0"/>
              </a:spcBef>
              <a:spcAft>
                <a:spcPts val="0"/>
              </a:spcAft>
              <a:buClrTx/>
              <a:buSzTx/>
              <a:buFontTx/>
              <a:buNone/>
              <a:tabLst/>
              <a:defRPr/>
            </a:pPr>
            <a:r>
              <a:rPr lang="de-AT" sz="2400" baseline="0" dirty="0" smtClean="0">
                <a:solidFill>
                  <a:schemeClr val="accent1"/>
                </a:solidFill>
              </a:rPr>
              <a:t>Der Umschlag erfolgt durch einen mobilen 400 Tonnen Raupenkran. Die Teile haben Stückgewichte von 20-52 Tonnen.</a:t>
            </a:r>
          </a:p>
          <a:p>
            <a:pPr marL="0" marR="0" lvl="1" indent="0" algn="l" defTabSz="914400" rtl="0" eaLnBrk="1" fontAlgn="auto" latinLnBrk="0" hangingPunct="1">
              <a:lnSpc>
                <a:spcPct val="100000"/>
              </a:lnSpc>
              <a:spcBef>
                <a:spcPts val="0"/>
              </a:spcBef>
              <a:spcAft>
                <a:spcPts val="0"/>
              </a:spcAft>
              <a:buClrTx/>
              <a:buSzTx/>
              <a:buFontTx/>
              <a:buNone/>
              <a:tabLst/>
              <a:defRPr/>
            </a:pPr>
            <a:endParaRPr lang="de-AT" sz="2400" baseline="0" dirty="0" smtClean="0">
              <a:solidFill>
                <a:schemeClr val="accent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de-AT" sz="2400" baseline="0" dirty="0" smtClean="0">
                <a:solidFill>
                  <a:schemeClr val="accent1"/>
                </a:solidFill>
              </a:rPr>
              <a:t>(Ausführungen im Handbuch der Donauschifffahrt S 168.)</a:t>
            </a:r>
            <a:endParaRPr lang="de-AT" dirty="0" smtClean="0"/>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19</a:t>
            </a:fld>
            <a:endParaRPr lang="de-AT" dirty="0"/>
          </a:p>
        </p:txBody>
      </p:sp>
    </p:spTree>
    <p:extLst>
      <p:ext uri="{BB962C8B-B14F-4D97-AF65-F5344CB8AC3E}">
        <p14:creationId xmlns:p14="http://schemas.microsoft.com/office/powerpoint/2010/main" val="218497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56F06DAA-0A4E-4110-9797-3FB8CA0FEA93}" type="slidenum">
              <a:rPr lang="de-AT" smtClean="0"/>
              <a:t>2</a:t>
            </a:fld>
            <a:endParaRPr lang="de-AT" dirty="0"/>
          </a:p>
        </p:txBody>
      </p:sp>
    </p:spTree>
    <p:extLst>
      <p:ext uri="{BB962C8B-B14F-4D97-AF65-F5344CB8AC3E}">
        <p14:creationId xmlns:p14="http://schemas.microsoft.com/office/powerpoint/2010/main" val="272306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Mit rund </a:t>
            </a:r>
            <a:r>
              <a:rPr lang="de-AT" b="1" dirty="0" smtClean="0"/>
              <a:t>90</a:t>
            </a:r>
            <a:r>
              <a:rPr lang="de-AT" b="1" baseline="0" dirty="0" smtClean="0"/>
              <a:t> Millionen Einwohnern </a:t>
            </a:r>
            <a:r>
              <a:rPr lang="de-AT" baseline="0" dirty="0" smtClean="0"/>
              <a:t>ist der Donauraum schon allein durch seine Größe von besonderem wirtschaftlichen Interesse. Zahlreiche </a:t>
            </a:r>
            <a:r>
              <a:rPr lang="de-AT" b="1" baseline="0" dirty="0" smtClean="0"/>
              <a:t>Produktionsstätten</a:t>
            </a:r>
            <a:r>
              <a:rPr lang="de-AT" baseline="0" dirty="0" smtClean="0"/>
              <a:t> der Stahl-, Papier-, Mineralöl- und chemischen Industrie sowie auch der Maschinenbau- und Automobilindustrie befinden sich im </a:t>
            </a:r>
            <a:r>
              <a:rPr lang="de-AT" b="1" baseline="0" dirty="0" smtClean="0"/>
              <a:t>Einzugsbereich der Donau</a:t>
            </a:r>
            <a:r>
              <a:rPr lang="de-AT" baseline="0" dirty="0" smtClean="0"/>
              <a:t>.</a:t>
            </a:r>
          </a:p>
          <a:p>
            <a:endParaRPr lang="de-AT" dirty="0"/>
          </a:p>
          <a:p>
            <a:r>
              <a:rPr lang="de-AT" baseline="0" dirty="0" smtClean="0"/>
              <a:t>Durch ihre Massenleistungsfähigkeit, die Nähe zu Rohstoffmärkten, große freie Transportkapazitäten sowie durch niedrige Transportkosten ist die Donau vor allem für die </a:t>
            </a:r>
            <a:r>
              <a:rPr lang="de-AT" b="1" baseline="0" dirty="0" smtClean="0"/>
              <a:t>rohstoffintensive Industrie </a:t>
            </a:r>
            <a:r>
              <a:rPr lang="de-AT" baseline="0" dirty="0" smtClean="0"/>
              <a:t>ein wichtiger Verkehrsträger. Zusätzlich ist der Donauraum durch seine </a:t>
            </a:r>
            <a:r>
              <a:rPr lang="de-AT" b="1" baseline="0" dirty="0" smtClean="0"/>
              <a:t>fruchtbaren Böden </a:t>
            </a:r>
            <a:r>
              <a:rPr lang="de-AT" baseline="0" dirty="0" smtClean="0"/>
              <a:t>eine wichtige Region für den Anbau von landwirtschaftlichen Rohstoffen. Ein nicht unerheblicher Anteil der dort angebauten Produkte wird dabei über die Rhein-Main-Donauachse über die entsprechenden Seehäfen (Nordsee, Schwarzes Meer) nach Übersee exportiert.</a:t>
            </a:r>
          </a:p>
          <a:p>
            <a:endParaRPr lang="de-A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AT" baseline="0" dirty="0" smtClean="0"/>
              <a:t>(Nähere Ausführungen finden Sie im Handbuch der Donauschifffahrt S. 136.)</a:t>
            </a:r>
            <a:endParaRPr lang="de-AT" dirty="0" smtClean="0"/>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a:t>
            </a:fld>
            <a:endParaRPr lang="de-AT" dirty="0"/>
          </a:p>
        </p:txBody>
      </p:sp>
    </p:spTree>
    <p:extLst>
      <p:ext uri="{BB962C8B-B14F-4D97-AF65-F5344CB8AC3E}">
        <p14:creationId xmlns:p14="http://schemas.microsoft.com/office/powerpoint/2010/main" val="4153624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de-DE" sz="1200" dirty="0" smtClean="0"/>
              <a:t>Im </a:t>
            </a:r>
            <a:r>
              <a:rPr lang="de-DE" sz="1200" b="1" dirty="0" smtClean="0"/>
              <a:t>Jahr 2011 </a:t>
            </a:r>
            <a:r>
              <a:rPr lang="de-DE" sz="1200" dirty="0" smtClean="0"/>
              <a:t>wurden in Summe rund </a:t>
            </a:r>
            <a:r>
              <a:rPr lang="de-DE" sz="1200" b="1" dirty="0" smtClean="0"/>
              <a:t>38 Mio. Tonnen </a:t>
            </a:r>
            <a:r>
              <a:rPr lang="de-DE" sz="1200" dirty="0" smtClean="0"/>
              <a:t>im Güterverkehr auf der gesamten Donau und ihren Nebenflüssen transportiert, dies bedeutet gegenüber</a:t>
            </a:r>
            <a:r>
              <a:rPr lang="de-DE" sz="1200" baseline="0" dirty="0" smtClean="0"/>
              <a:t> </a:t>
            </a:r>
            <a:r>
              <a:rPr lang="de-DE" sz="1200" dirty="0" smtClean="0"/>
              <a:t>2010 ein Minus von 13,1 % oder rund 5,7 Mio.</a:t>
            </a:r>
            <a:r>
              <a:rPr lang="de-DE" sz="1200" baseline="0" dirty="0" smtClean="0"/>
              <a:t> Tonnen.</a:t>
            </a:r>
          </a:p>
          <a:p>
            <a:pPr eaLnBrk="1" hangingPunct="1">
              <a:lnSpc>
                <a:spcPct val="80000"/>
              </a:lnSpc>
            </a:pPr>
            <a:r>
              <a:rPr lang="de-DE" sz="1200" dirty="0" smtClean="0"/>
              <a:t>Die mit Abstand größte Transportmenge für 2010 konnte </a:t>
            </a:r>
            <a:r>
              <a:rPr lang="de-DE" sz="1200" b="1" dirty="0" smtClean="0"/>
              <a:t>Rumänien </a:t>
            </a:r>
            <a:r>
              <a:rPr lang="de-DE" sz="1200" dirty="0" smtClean="0"/>
              <a:t>mit </a:t>
            </a:r>
            <a:r>
              <a:rPr lang="de-DE" sz="1200" b="1" dirty="0" smtClean="0"/>
              <a:t>17,8. Tonnen </a:t>
            </a:r>
            <a:r>
              <a:rPr lang="de-DE" sz="1200" dirty="0" smtClean="0"/>
              <a:t>verzeichnen, gefolgt von Serbien mit 11,3 Mio. Tonnen und Österreich mit 10,2 Mio. Tonnen.</a:t>
            </a:r>
          </a:p>
          <a:p>
            <a:pPr eaLnBrk="1" hangingPunct="1">
              <a:lnSpc>
                <a:spcPct val="80000"/>
              </a:lnSpc>
            </a:pPr>
            <a:endParaRPr lang="de-DE" sz="1200" dirty="0" smtClean="0"/>
          </a:p>
          <a:p>
            <a:pPr eaLnBrk="1" hangingPunct="1">
              <a:lnSpc>
                <a:spcPct val="80000"/>
              </a:lnSpc>
            </a:pPr>
            <a:r>
              <a:rPr lang="de-DE" sz="1200" dirty="0" smtClean="0"/>
              <a:t>Auf</a:t>
            </a:r>
            <a:r>
              <a:rPr lang="de-DE" sz="1200" baseline="0" dirty="0" smtClean="0"/>
              <a:t> der </a:t>
            </a:r>
            <a:r>
              <a:rPr lang="de-DE" sz="1200" b="1" baseline="0" dirty="0" smtClean="0"/>
              <a:t>österreichischen Donau</a:t>
            </a:r>
            <a:r>
              <a:rPr lang="de-DE" sz="1200" baseline="0" dirty="0" smtClean="0"/>
              <a:t> wurden 2012 rund </a:t>
            </a:r>
            <a:r>
              <a:rPr lang="de-DE" sz="1200" b="1" baseline="0" dirty="0" smtClean="0"/>
              <a:t>10,7 Millionen Tonnen </a:t>
            </a:r>
            <a:r>
              <a:rPr lang="de-DE" sz="1200" baseline="0" dirty="0" smtClean="0"/>
              <a:t>an Gütern befördert, was einen Zuwachs von 7,8% im Vergleich zu 2010 bedeutet.</a:t>
            </a:r>
          </a:p>
          <a:p>
            <a:pPr eaLnBrk="1" hangingPunct="1">
              <a:lnSpc>
                <a:spcPct val="80000"/>
              </a:lnSpc>
            </a:pPr>
            <a:endParaRPr lang="de-DE" sz="1200"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de-DE" dirty="0" smtClean="0"/>
              <a:t>In</a:t>
            </a:r>
            <a:r>
              <a:rPr lang="de-DE" baseline="0" dirty="0" smtClean="0"/>
              <a:t> Österreich werden jährlich rund 11 Millionen Tonnen an Gütern befördert, hochgerechnet beträgt der Anteil der Wasserstraße Donau am </a:t>
            </a:r>
            <a:r>
              <a:rPr lang="de-DE" b="1" baseline="0" dirty="0" smtClean="0"/>
              <a:t>Modal Split </a:t>
            </a:r>
            <a:r>
              <a:rPr lang="de-DE" baseline="0" dirty="0" smtClean="0"/>
              <a:t>im österreichischen Donau somit rund </a:t>
            </a:r>
            <a:r>
              <a:rPr lang="de-DE" b="1" baseline="0" dirty="0" smtClean="0"/>
              <a:t>12%</a:t>
            </a:r>
            <a:r>
              <a:rPr lang="de-DE" baseline="0" dirty="0" smtClean="0"/>
              <a:t>. Die Donau spielt vor allem im Transport zu Berg eine wichtige Rolle, hier besonders im Import über die Ostgrenze und im Transit, in diesen Bereichen liegt die Donau in etwa gleich auf mit der Schiene. In </a:t>
            </a:r>
            <a:r>
              <a:rPr lang="de-DE" b="1" baseline="0" dirty="0" smtClean="0"/>
              <a:t>Gesamtösterreich</a:t>
            </a:r>
            <a:r>
              <a:rPr lang="de-DE" baseline="0" dirty="0" smtClean="0"/>
              <a:t> hat die Donau einen </a:t>
            </a:r>
            <a:r>
              <a:rPr lang="de-DE" b="1" baseline="0" dirty="0" smtClean="0"/>
              <a:t>Modal-Split</a:t>
            </a:r>
            <a:r>
              <a:rPr lang="de-DE" baseline="0" dirty="0" smtClean="0"/>
              <a:t>-Anteil von rund </a:t>
            </a:r>
            <a:r>
              <a:rPr lang="de-DE" b="1" baseline="0" dirty="0" smtClean="0"/>
              <a:t>5%</a:t>
            </a:r>
            <a:r>
              <a:rPr lang="de-DE" baseline="0" dirty="0" smtClean="0"/>
              <a:t>.</a:t>
            </a:r>
          </a:p>
          <a:p>
            <a:pPr marL="0" marR="0" indent="0" algn="l" defTabSz="914400" rtl="0" eaLnBrk="1" fontAlgn="auto" latinLnBrk="0" hangingPunct="1">
              <a:lnSpc>
                <a:spcPct val="8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de-AT" sz="1200" b="0" dirty="0" smtClean="0"/>
              <a:t>(Ausführungen im </a:t>
            </a:r>
            <a:r>
              <a:rPr lang="de-AT" sz="1200" baseline="0" dirty="0" smtClean="0">
                <a:solidFill>
                  <a:srgbClr val="1E3A6C"/>
                </a:solidFill>
              </a:rPr>
              <a:t>via donau </a:t>
            </a:r>
            <a:r>
              <a:rPr lang="de-AT" sz="1200" b="0" dirty="0" smtClean="0"/>
              <a:t>Jahresbericht 2012 auf Seite 10-11, 30-33)</a:t>
            </a:r>
          </a:p>
          <a:p>
            <a:pPr marL="0" marR="0" indent="0" algn="l" defTabSz="914400" rtl="0" eaLnBrk="1" fontAlgn="auto" latinLnBrk="0" hangingPunct="1">
              <a:lnSpc>
                <a:spcPct val="80000"/>
              </a:lnSpc>
              <a:spcBef>
                <a:spcPts val="0"/>
              </a:spcBef>
              <a:spcAft>
                <a:spcPts val="0"/>
              </a:spcAft>
              <a:buClrTx/>
              <a:buSzTx/>
              <a:buFontTx/>
              <a:buNone/>
              <a:tabLst/>
              <a:defRPr/>
            </a:pPr>
            <a:endParaRPr lang="de-DE" baseline="0" dirty="0" smtClean="0"/>
          </a:p>
          <a:p>
            <a:pPr eaLnBrk="1" hangingPunct="1">
              <a:lnSpc>
                <a:spcPct val="80000"/>
              </a:lnSpc>
            </a:pPr>
            <a:endParaRPr lang="de-DE" sz="1200" baseline="0" dirty="0" smtClean="0"/>
          </a:p>
          <a:p>
            <a:pPr eaLnBrk="1" hangingPunct="1">
              <a:lnSpc>
                <a:spcPct val="80000"/>
              </a:lnSpc>
            </a:pPr>
            <a:endParaRPr lang="de-DE" sz="1200" dirty="0" smtClean="0"/>
          </a:p>
          <a:p>
            <a:pPr eaLnBrk="1" hangingPunct="1">
              <a:lnSpc>
                <a:spcPct val="80000"/>
              </a:lnSpc>
            </a:pPr>
            <a:endParaRPr lang="de-DE" sz="1200" dirty="0" smtClean="0"/>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4</a:t>
            </a:fld>
            <a:endParaRPr lang="de-AT" dirty="0"/>
          </a:p>
        </p:txBody>
      </p:sp>
    </p:spTree>
    <p:extLst>
      <p:ext uri="{BB962C8B-B14F-4D97-AF65-F5344CB8AC3E}">
        <p14:creationId xmlns:p14="http://schemas.microsoft.com/office/powerpoint/2010/main" val="120963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31670" eaLnBrk="0" hangingPunct="0">
              <a:defRPr sz="4000">
                <a:solidFill>
                  <a:schemeClr val="tx1"/>
                </a:solidFill>
                <a:latin typeface="Arial" charset="0"/>
              </a:defRPr>
            </a:lvl1pPr>
            <a:lvl2pPr marL="744064" indent="-286179" defTabSz="931670" eaLnBrk="0" hangingPunct="0">
              <a:defRPr sz="4000">
                <a:solidFill>
                  <a:schemeClr val="tx1"/>
                </a:solidFill>
                <a:latin typeface="Arial" charset="0"/>
              </a:defRPr>
            </a:lvl2pPr>
            <a:lvl3pPr marL="1144715" indent="-228943" defTabSz="931670" eaLnBrk="0" hangingPunct="0">
              <a:defRPr sz="4000">
                <a:solidFill>
                  <a:schemeClr val="tx1"/>
                </a:solidFill>
                <a:latin typeface="Arial" charset="0"/>
              </a:defRPr>
            </a:lvl3pPr>
            <a:lvl4pPr marL="1602600" indent="-228943" defTabSz="931670" eaLnBrk="0" hangingPunct="0">
              <a:defRPr sz="4000">
                <a:solidFill>
                  <a:schemeClr val="tx1"/>
                </a:solidFill>
                <a:latin typeface="Arial" charset="0"/>
              </a:defRPr>
            </a:lvl4pPr>
            <a:lvl5pPr marL="2060486" indent="-228943" defTabSz="931670" eaLnBrk="0" hangingPunct="0">
              <a:defRPr sz="4000">
                <a:solidFill>
                  <a:schemeClr val="tx1"/>
                </a:solidFill>
                <a:latin typeface="Arial" charset="0"/>
              </a:defRPr>
            </a:lvl5pPr>
            <a:lvl6pPr marL="2518372" indent="-228943" algn="ctr" defTabSz="931670" eaLnBrk="0" fontAlgn="base" hangingPunct="0">
              <a:spcBef>
                <a:spcPct val="0"/>
              </a:spcBef>
              <a:spcAft>
                <a:spcPct val="0"/>
              </a:spcAft>
              <a:defRPr sz="4000">
                <a:solidFill>
                  <a:schemeClr val="tx1"/>
                </a:solidFill>
                <a:latin typeface="Arial" charset="0"/>
              </a:defRPr>
            </a:lvl6pPr>
            <a:lvl7pPr marL="2976258" indent="-228943" algn="ctr" defTabSz="931670" eaLnBrk="0" fontAlgn="base" hangingPunct="0">
              <a:spcBef>
                <a:spcPct val="0"/>
              </a:spcBef>
              <a:spcAft>
                <a:spcPct val="0"/>
              </a:spcAft>
              <a:defRPr sz="4000">
                <a:solidFill>
                  <a:schemeClr val="tx1"/>
                </a:solidFill>
                <a:latin typeface="Arial" charset="0"/>
              </a:defRPr>
            </a:lvl7pPr>
            <a:lvl8pPr marL="3434144" indent="-228943" algn="ctr" defTabSz="931670" eaLnBrk="0" fontAlgn="base" hangingPunct="0">
              <a:spcBef>
                <a:spcPct val="0"/>
              </a:spcBef>
              <a:spcAft>
                <a:spcPct val="0"/>
              </a:spcAft>
              <a:defRPr sz="4000">
                <a:solidFill>
                  <a:schemeClr val="tx1"/>
                </a:solidFill>
                <a:latin typeface="Arial" charset="0"/>
              </a:defRPr>
            </a:lvl8pPr>
            <a:lvl9pPr marL="3892029" indent="-228943" algn="ctr" defTabSz="931670" eaLnBrk="0" fontAlgn="base" hangingPunct="0">
              <a:spcBef>
                <a:spcPct val="0"/>
              </a:spcBef>
              <a:spcAft>
                <a:spcPct val="0"/>
              </a:spcAft>
              <a:defRPr sz="4000">
                <a:solidFill>
                  <a:schemeClr val="tx1"/>
                </a:solidFill>
                <a:latin typeface="Arial" charset="0"/>
              </a:defRPr>
            </a:lvl9pPr>
          </a:lstStyle>
          <a:p>
            <a:pPr eaLnBrk="1" hangingPunct="1"/>
            <a:fld id="{02A8731A-2BF3-46A9-9E61-864EAAB4A611}" type="slidenum">
              <a:rPr lang="en-GB" sz="1200"/>
              <a:pPr eaLnBrk="1" hangingPunct="1"/>
              <a:t>5</a:t>
            </a:fld>
            <a:endParaRPr lang="en-GB" sz="1200" dirty="0"/>
          </a:p>
        </p:txBody>
      </p:sp>
      <p:sp>
        <p:nvSpPr>
          <p:cNvPr id="79875" name="Rectangle 2"/>
          <p:cNvSpPr>
            <a:spLocks noGrp="1" noRot="1" noChangeAspect="1" noChangeArrowheads="1" noTextEdit="1"/>
          </p:cNvSpPr>
          <p:nvPr>
            <p:ph type="sldImg"/>
          </p:nvPr>
        </p:nvSpPr>
        <p:spPr>
          <a:xfrm>
            <a:off x="915988" y="746125"/>
            <a:ext cx="4973637" cy="3729038"/>
          </a:xfrm>
          <a:ln/>
        </p:spPr>
      </p:sp>
      <p:sp>
        <p:nvSpPr>
          <p:cNvPr id="79876" name="Rectangle 3"/>
          <p:cNvSpPr>
            <a:spLocks noGrp="1" noChangeArrowheads="1"/>
          </p:cNvSpPr>
          <p:nvPr>
            <p:ph type="body" idx="1"/>
          </p:nvPr>
        </p:nvSpPr>
        <p:spPr>
          <a:noFill/>
        </p:spPr>
        <p:txBody>
          <a:bodyPr/>
          <a:lstStyle/>
          <a:p>
            <a:pPr eaLnBrk="1" hangingPunct="1">
              <a:lnSpc>
                <a:spcPct val="80000"/>
              </a:lnSpc>
            </a:pPr>
            <a:r>
              <a:rPr lang="de-DE" sz="1000" dirty="0" smtClean="0"/>
              <a:t>Die </a:t>
            </a:r>
            <a:r>
              <a:rPr lang="de-DE" sz="1000" b="1" dirty="0"/>
              <a:t>Ukraine </a:t>
            </a:r>
            <a:r>
              <a:rPr lang="de-DE" sz="1000" dirty="0"/>
              <a:t>ist mit Abstand der </a:t>
            </a:r>
            <a:r>
              <a:rPr lang="de-DE" sz="1000" b="1" dirty="0"/>
              <a:t>größte Exporteur </a:t>
            </a:r>
            <a:r>
              <a:rPr lang="de-DE" sz="1000" dirty="0"/>
              <a:t>auf der Donau. So wurden im Jahr </a:t>
            </a:r>
            <a:r>
              <a:rPr lang="de-DE" sz="1000" dirty="0" smtClean="0"/>
              <a:t>2011 </a:t>
            </a:r>
            <a:r>
              <a:rPr lang="de-DE" sz="1000" dirty="0"/>
              <a:t>insgesamt </a:t>
            </a:r>
            <a:r>
              <a:rPr lang="de-DE" sz="1000" b="1" dirty="0" smtClean="0"/>
              <a:t>5,3 </a:t>
            </a:r>
            <a:r>
              <a:rPr lang="de-DE" sz="1000" b="1" dirty="0"/>
              <a:t>Mio. Tonnen </a:t>
            </a:r>
            <a:r>
              <a:rPr lang="de-DE" sz="1000" dirty="0"/>
              <a:t>von der Ukraine ausgehend verschifft. Hierin enthalten sind 1,3 Mio. Tonnen Erze für das österreichische Stahlwerk der voestalpine in Linz. Rumänien ist mit </a:t>
            </a:r>
            <a:r>
              <a:rPr lang="de-DE" sz="1000" dirty="0" smtClean="0"/>
              <a:t>3,0 </a:t>
            </a:r>
            <a:r>
              <a:rPr lang="de-DE" sz="1000" dirty="0"/>
              <a:t>Mio. Tonnen das zweitstärkste Exportland auf der </a:t>
            </a:r>
            <a:r>
              <a:rPr lang="de-DE" sz="1000" dirty="0" smtClean="0"/>
              <a:t>Donau.</a:t>
            </a:r>
          </a:p>
          <a:p>
            <a:pPr eaLnBrk="1" hangingPunct="1">
              <a:lnSpc>
                <a:spcPct val="80000"/>
              </a:lnSpc>
            </a:pPr>
            <a:endParaRPr lang="de-DE" sz="1000" dirty="0"/>
          </a:p>
          <a:p>
            <a:pPr eaLnBrk="1" hangingPunct="1">
              <a:lnSpc>
                <a:spcPct val="80000"/>
              </a:lnSpc>
            </a:pPr>
            <a:r>
              <a:rPr lang="de-DE" sz="1000" b="1" dirty="0"/>
              <a:t>Österreich </a:t>
            </a:r>
            <a:r>
              <a:rPr lang="de-DE" sz="1000" dirty="0"/>
              <a:t>weist mit </a:t>
            </a:r>
            <a:r>
              <a:rPr lang="de-DE" sz="1000" b="1" dirty="0" smtClean="0"/>
              <a:t>5,6 </a:t>
            </a:r>
            <a:r>
              <a:rPr lang="de-DE" sz="1000" b="1" dirty="0"/>
              <a:t>Mio. Tonnen </a:t>
            </a:r>
            <a:r>
              <a:rPr lang="de-DE" sz="1000" dirty="0"/>
              <a:t>die </a:t>
            </a:r>
            <a:r>
              <a:rPr lang="de-DE" sz="1000" b="1" dirty="0"/>
              <a:t>meisten Importe </a:t>
            </a:r>
            <a:r>
              <a:rPr lang="de-DE" sz="1000" dirty="0"/>
              <a:t>aller Donauanrainerstaaten auf. </a:t>
            </a:r>
            <a:endParaRPr lang="de-DE" sz="1000" dirty="0" smtClean="0"/>
          </a:p>
          <a:p>
            <a:pPr eaLnBrk="1" hangingPunct="1">
              <a:lnSpc>
                <a:spcPct val="80000"/>
              </a:lnSpc>
            </a:pPr>
            <a:endParaRPr lang="de-DE" sz="1000" dirty="0"/>
          </a:p>
          <a:p>
            <a:pPr eaLnBrk="1" hangingPunct="1">
              <a:lnSpc>
                <a:spcPct val="80000"/>
              </a:lnSpc>
            </a:pPr>
            <a:r>
              <a:rPr lang="de-DE" sz="1000" dirty="0"/>
              <a:t>Im </a:t>
            </a:r>
            <a:r>
              <a:rPr lang="de-DE" sz="1000" b="1" dirty="0"/>
              <a:t>Transitverkehr </a:t>
            </a:r>
            <a:r>
              <a:rPr lang="de-DE" sz="1000" dirty="0"/>
              <a:t>auf der Donau wurden die größten Transportmengen </a:t>
            </a:r>
            <a:r>
              <a:rPr lang="de-DE" sz="1000" dirty="0" smtClean="0"/>
              <a:t>mit </a:t>
            </a:r>
            <a:r>
              <a:rPr lang="de-DE" sz="1000" b="1" dirty="0" smtClean="0"/>
              <a:t>5,1 Mio</a:t>
            </a:r>
            <a:r>
              <a:rPr lang="de-DE" sz="1000" b="1" dirty="0"/>
              <a:t>. Tonnen </a:t>
            </a:r>
            <a:r>
              <a:rPr lang="de-DE" sz="1000" dirty="0"/>
              <a:t>in </a:t>
            </a:r>
            <a:r>
              <a:rPr lang="de-DE" sz="1000" b="1" dirty="0" smtClean="0"/>
              <a:t>der Slowakei </a:t>
            </a:r>
            <a:r>
              <a:rPr lang="de-DE" sz="1000" dirty="0" smtClean="0"/>
              <a:t>registriert</a:t>
            </a:r>
            <a:r>
              <a:rPr lang="de-DE" sz="1000" dirty="0"/>
              <a:t>, gefolgt von der </a:t>
            </a:r>
            <a:r>
              <a:rPr lang="de-DE" sz="1000" dirty="0" smtClean="0"/>
              <a:t>Kroatien</a:t>
            </a:r>
            <a:r>
              <a:rPr lang="de-DE" sz="1000" baseline="0" dirty="0" smtClean="0"/>
              <a:t> mit 4,8 Mio. Tonnen und Serbien mit 4,4 Mio. Tonnen.</a:t>
            </a:r>
          </a:p>
          <a:p>
            <a:pPr eaLnBrk="1" hangingPunct="1">
              <a:lnSpc>
                <a:spcPct val="80000"/>
              </a:lnSpc>
            </a:pPr>
            <a:endParaRPr lang="de-DE" sz="1000" dirty="0"/>
          </a:p>
          <a:p>
            <a:pPr eaLnBrk="1" hangingPunct="1">
              <a:lnSpc>
                <a:spcPct val="80000"/>
              </a:lnSpc>
            </a:pPr>
            <a:r>
              <a:rPr lang="de-DE" sz="1000" dirty="0"/>
              <a:t>Im </a:t>
            </a:r>
            <a:r>
              <a:rPr lang="de-DE" sz="1000" b="1" dirty="0"/>
              <a:t>Inlandsverkehr </a:t>
            </a:r>
            <a:r>
              <a:rPr lang="de-DE" sz="1000" dirty="0"/>
              <a:t>war </a:t>
            </a:r>
            <a:r>
              <a:rPr lang="de-DE" sz="1000" b="1" dirty="0"/>
              <a:t>Rumänien </a:t>
            </a:r>
            <a:r>
              <a:rPr lang="de-DE" sz="1000" dirty="0"/>
              <a:t>mit </a:t>
            </a:r>
            <a:r>
              <a:rPr lang="de-DE" sz="1000" b="1" dirty="0" smtClean="0"/>
              <a:t>7,7 </a:t>
            </a:r>
            <a:r>
              <a:rPr lang="de-DE" sz="1000" b="1" dirty="0"/>
              <a:t>Mio. Tonnen </a:t>
            </a:r>
            <a:r>
              <a:rPr lang="de-DE" sz="1000" dirty="0"/>
              <a:t>mit großem Abstand das bedeutendste Land, gefolgt von Serbien </a:t>
            </a:r>
            <a:r>
              <a:rPr lang="de-DE" sz="1000" dirty="0" smtClean="0"/>
              <a:t>und Bulgarien mit rund 1,6 Mio.</a:t>
            </a:r>
            <a:r>
              <a:rPr lang="de-DE" sz="1000" baseline="0" dirty="0" smtClean="0"/>
              <a:t> Tonnen in etwa gleichauf.</a:t>
            </a:r>
          </a:p>
          <a:p>
            <a:pPr eaLnBrk="1" hangingPunct="1">
              <a:lnSpc>
                <a:spcPct val="80000"/>
              </a:lnSpc>
            </a:pPr>
            <a:endParaRPr lang="de-DE"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31670" eaLnBrk="0" hangingPunct="0">
              <a:defRPr sz="4000">
                <a:solidFill>
                  <a:schemeClr val="tx1"/>
                </a:solidFill>
                <a:latin typeface="Arial" charset="0"/>
              </a:defRPr>
            </a:lvl1pPr>
            <a:lvl2pPr marL="744064" indent="-286179" defTabSz="931670" eaLnBrk="0" hangingPunct="0">
              <a:defRPr sz="4000">
                <a:solidFill>
                  <a:schemeClr val="tx1"/>
                </a:solidFill>
                <a:latin typeface="Arial" charset="0"/>
              </a:defRPr>
            </a:lvl2pPr>
            <a:lvl3pPr marL="1144715" indent="-228943" defTabSz="931670" eaLnBrk="0" hangingPunct="0">
              <a:defRPr sz="4000">
                <a:solidFill>
                  <a:schemeClr val="tx1"/>
                </a:solidFill>
                <a:latin typeface="Arial" charset="0"/>
              </a:defRPr>
            </a:lvl3pPr>
            <a:lvl4pPr marL="1602600" indent="-228943" defTabSz="931670" eaLnBrk="0" hangingPunct="0">
              <a:defRPr sz="4000">
                <a:solidFill>
                  <a:schemeClr val="tx1"/>
                </a:solidFill>
                <a:latin typeface="Arial" charset="0"/>
              </a:defRPr>
            </a:lvl4pPr>
            <a:lvl5pPr marL="2060486" indent="-228943" defTabSz="931670" eaLnBrk="0" hangingPunct="0">
              <a:defRPr sz="4000">
                <a:solidFill>
                  <a:schemeClr val="tx1"/>
                </a:solidFill>
                <a:latin typeface="Arial" charset="0"/>
              </a:defRPr>
            </a:lvl5pPr>
            <a:lvl6pPr marL="2518372" indent="-228943" algn="ctr" defTabSz="931670" eaLnBrk="0" fontAlgn="base" hangingPunct="0">
              <a:spcBef>
                <a:spcPct val="0"/>
              </a:spcBef>
              <a:spcAft>
                <a:spcPct val="0"/>
              </a:spcAft>
              <a:defRPr sz="4000">
                <a:solidFill>
                  <a:schemeClr val="tx1"/>
                </a:solidFill>
                <a:latin typeface="Arial" charset="0"/>
              </a:defRPr>
            </a:lvl6pPr>
            <a:lvl7pPr marL="2976258" indent="-228943" algn="ctr" defTabSz="931670" eaLnBrk="0" fontAlgn="base" hangingPunct="0">
              <a:spcBef>
                <a:spcPct val="0"/>
              </a:spcBef>
              <a:spcAft>
                <a:spcPct val="0"/>
              </a:spcAft>
              <a:defRPr sz="4000">
                <a:solidFill>
                  <a:schemeClr val="tx1"/>
                </a:solidFill>
                <a:latin typeface="Arial" charset="0"/>
              </a:defRPr>
            </a:lvl7pPr>
            <a:lvl8pPr marL="3434144" indent="-228943" algn="ctr" defTabSz="931670" eaLnBrk="0" fontAlgn="base" hangingPunct="0">
              <a:spcBef>
                <a:spcPct val="0"/>
              </a:spcBef>
              <a:spcAft>
                <a:spcPct val="0"/>
              </a:spcAft>
              <a:defRPr sz="4000">
                <a:solidFill>
                  <a:schemeClr val="tx1"/>
                </a:solidFill>
                <a:latin typeface="Arial" charset="0"/>
              </a:defRPr>
            </a:lvl8pPr>
            <a:lvl9pPr marL="3892029" indent="-228943" algn="ctr" defTabSz="931670" eaLnBrk="0" fontAlgn="base" hangingPunct="0">
              <a:spcBef>
                <a:spcPct val="0"/>
              </a:spcBef>
              <a:spcAft>
                <a:spcPct val="0"/>
              </a:spcAft>
              <a:defRPr sz="4000">
                <a:solidFill>
                  <a:schemeClr val="tx1"/>
                </a:solidFill>
                <a:latin typeface="Arial" charset="0"/>
              </a:defRPr>
            </a:lvl9pPr>
          </a:lstStyle>
          <a:p>
            <a:pPr eaLnBrk="1" hangingPunct="1"/>
            <a:fld id="{F0DBD6C5-967E-49FC-9C66-3FD088082BCF}" type="slidenum">
              <a:rPr lang="en-GB" sz="1200"/>
              <a:pPr eaLnBrk="1" hangingPunct="1"/>
              <a:t>6</a:t>
            </a:fld>
            <a:endParaRPr lang="en-GB" sz="1200" dirty="0"/>
          </a:p>
        </p:txBody>
      </p:sp>
      <p:sp>
        <p:nvSpPr>
          <p:cNvPr id="80899" name="Rectangle 2"/>
          <p:cNvSpPr>
            <a:spLocks noGrp="1" noRot="1" noChangeAspect="1" noChangeArrowheads="1" noTextEdit="1"/>
          </p:cNvSpPr>
          <p:nvPr>
            <p:ph type="sldImg"/>
          </p:nvPr>
        </p:nvSpPr>
        <p:spPr>
          <a:xfrm>
            <a:off x="917575" y="746125"/>
            <a:ext cx="4972050" cy="3729038"/>
          </a:xfrm>
          <a:ln/>
        </p:spPr>
      </p:sp>
      <p:sp>
        <p:nvSpPr>
          <p:cNvPr id="80900" name="Rectangle 3"/>
          <p:cNvSpPr>
            <a:spLocks noGrp="1" noChangeArrowheads="1"/>
          </p:cNvSpPr>
          <p:nvPr>
            <p:ph type="body" idx="1"/>
          </p:nvPr>
        </p:nvSpPr>
        <p:spPr>
          <a:noFill/>
        </p:spPr>
        <p:txBody>
          <a:bodyPr/>
          <a:lstStyle/>
          <a:p>
            <a:pPr eaLnBrk="1" hangingPunct="1"/>
            <a:r>
              <a:rPr lang="en-GB" dirty="0" smtClean="0"/>
              <a:t>Leichte Zuwächse</a:t>
            </a:r>
            <a:r>
              <a:rPr lang="en-GB" baseline="0" dirty="0" smtClean="0"/>
              <a:t> im Transportvolumen konnten in Österreich gegenüber 2011 verzeichnet werden: </a:t>
            </a:r>
            <a:r>
              <a:rPr lang="en-GB" dirty="0" smtClean="0"/>
              <a:t>So wurden rund 10,7 Mio. Tonnen auf der österreichischen Donau befördert, was einen Zuwachs von 7,8 % gegenüber 2011 entspricht. Dieses Ergebnis liegt um 14,9 % oder 1,4 Mio. Tonnen über jenem des Krisenjahres</a:t>
            </a:r>
            <a:r>
              <a:rPr lang="en-GB" baseline="0" dirty="0" smtClean="0"/>
              <a:t> 2009.</a:t>
            </a:r>
          </a:p>
          <a:p>
            <a:pPr eaLnBrk="1" hangingPunct="1"/>
            <a:endParaRPr lang="en-GB" dirty="0" smtClean="0"/>
          </a:p>
          <a:p>
            <a:r>
              <a:rPr lang="de-AT" sz="1200" b="0" i="0" u="none" strike="noStrike" kern="1200" baseline="0" dirty="0" smtClean="0">
                <a:solidFill>
                  <a:schemeClr val="tx1"/>
                </a:solidFill>
                <a:latin typeface="+mn-lt"/>
                <a:ea typeface="+mn-ea"/>
                <a:cs typeface="+mn-cs"/>
              </a:rPr>
              <a:t>Die </a:t>
            </a:r>
            <a:r>
              <a:rPr lang="de-AT" sz="1200" b="1" i="0" u="none" strike="noStrike" kern="1200" baseline="0" dirty="0" smtClean="0">
                <a:solidFill>
                  <a:schemeClr val="tx1"/>
                </a:solidFill>
                <a:latin typeface="+mn-lt"/>
                <a:ea typeface="+mn-ea"/>
                <a:cs typeface="+mn-cs"/>
              </a:rPr>
              <a:t>Transportleistung </a:t>
            </a:r>
            <a:r>
              <a:rPr lang="de-AT" sz="1200" b="0" i="0" u="none" strike="noStrike" kern="1200" baseline="0" dirty="0" smtClean="0">
                <a:solidFill>
                  <a:schemeClr val="tx1"/>
                </a:solidFill>
                <a:latin typeface="+mn-lt"/>
                <a:ea typeface="+mn-ea"/>
                <a:cs typeface="+mn-cs"/>
              </a:rPr>
              <a:t>innerhalb des Bundesgebietes erhöhte sich gegenüber 2011 entsprechend um 3,2 % auf 2,2 Mrd. Tonnenkilometer. Die gesamte erbrachte Transportleistung stieg um  9,8 % auf 10,5 Mrd. Tonnenkilometer an. Die Anzahl der beladenen Fahrten, die auf dem österreichischen Donauabschnitt durchgeführt wurden, reduzierte sich hingegen um 8,2 % von 10.325 auf 9.481, was als klares Indiz für die erhöhte Auslastung der Schiffe gewertet werden kann. </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Die </a:t>
            </a:r>
            <a:r>
              <a:rPr lang="de-AT" sz="1200" b="1" i="0" u="none" strike="noStrike" kern="1200" baseline="0" dirty="0" smtClean="0">
                <a:solidFill>
                  <a:schemeClr val="tx1"/>
                </a:solidFill>
                <a:latin typeface="+mn-lt"/>
                <a:ea typeface="+mn-ea"/>
                <a:cs typeface="+mn-cs"/>
              </a:rPr>
              <a:t>durchschnittliche Beförderungsweite je Tonne </a:t>
            </a:r>
            <a:r>
              <a:rPr lang="de-AT" sz="1200" b="0" i="0" u="none" strike="noStrike" kern="1200" baseline="0" dirty="0" smtClean="0">
                <a:solidFill>
                  <a:schemeClr val="tx1"/>
                </a:solidFill>
                <a:latin typeface="+mn-lt"/>
                <a:ea typeface="+mn-ea"/>
                <a:cs typeface="+mn-cs"/>
              </a:rPr>
              <a:t>betrug dabei im Import 1.024 Kilometer, im Export 811 Kilometer, im Transitverkehr 1.474 Kilometer und im Inlandverkehr 81 Kilometer.</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Im </a:t>
            </a:r>
            <a:r>
              <a:rPr lang="de-AT" sz="1200" b="1" i="0" u="none" strike="noStrike" kern="1200" baseline="0" dirty="0" smtClean="0">
                <a:solidFill>
                  <a:schemeClr val="tx1"/>
                </a:solidFill>
                <a:latin typeface="+mn-lt"/>
                <a:ea typeface="+mn-ea"/>
                <a:cs typeface="+mn-cs"/>
              </a:rPr>
              <a:t>Export </a:t>
            </a:r>
            <a:r>
              <a:rPr lang="de-AT" sz="1200" b="0" i="0" u="none" strike="noStrike" kern="1200" baseline="0" dirty="0" smtClean="0">
                <a:solidFill>
                  <a:schemeClr val="tx1"/>
                </a:solidFill>
                <a:latin typeface="+mn-lt"/>
                <a:ea typeface="+mn-ea"/>
                <a:cs typeface="+mn-cs"/>
              </a:rPr>
              <a:t>wurden im Jahr 2012 1,6 Mio. Tonnen Güter auf Binnenschiffen transportiert, was einem Anstieg von 5,0 % bzw. 77.979 Tonnen gegenüber 2011 entspricht. In diesem Verkehrsbereich passierten 53 % der Güter die Ostgrenze und 47 % die Westgrenze des Bundesgebietes. In diesem Segment gab es die mengenmäßig größten Zuwächse im Transport von Erdölerzeugnissen (+99.713 Tonnen) sowie land- und forstwirtschaftlichen Produkten (+21.623 Tonnen).</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Im </a:t>
            </a:r>
            <a:r>
              <a:rPr lang="de-AT" sz="1200" b="1" i="0" u="none" strike="noStrike" kern="1200" baseline="0" dirty="0" smtClean="0">
                <a:solidFill>
                  <a:schemeClr val="tx1"/>
                </a:solidFill>
                <a:latin typeface="+mn-lt"/>
                <a:ea typeface="+mn-ea"/>
                <a:cs typeface="+mn-cs"/>
              </a:rPr>
              <a:t>Import </a:t>
            </a:r>
            <a:r>
              <a:rPr lang="de-AT" sz="1200" b="0" i="0" u="none" strike="noStrike" kern="1200" baseline="0" dirty="0" smtClean="0">
                <a:solidFill>
                  <a:schemeClr val="tx1"/>
                </a:solidFill>
                <a:latin typeface="+mn-lt"/>
                <a:ea typeface="+mn-ea"/>
                <a:cs typeface="+mn-cs"/>
              </a:rPr>
              <a:t>hingegen verringerte sich das Transportaufkommen gegenüber 2011 um 2,3 % oder 125.378 Tonnen auf 5,4 Mio. Tonnen, wobei 77 % der Güter von Osten kommend das Bundesgebiet erreichten. </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Der stärkste Zuwachs im grenzüberschreitenden Transportaufkommen auf der österreichischen Donau war im Jahr 2012 im </a:t>
            </a:r>
            <a:r>
              <a:rPr lang="de-AT" sz="1200" b="1" i="0" u="none" strike="noStrike" kern="1200" baseline="0" dirty="0" smtClean="0">
                <a:solidFill>
                  <a:schemeClr val="tx1"/>
                </a:solidFill>
                <a:latin typeface="+mn-lt"/>
                <a:ea typeface="+mn-ea"/>
                <a:cs typeface="+mn-cs"/>
              </a:rPr>
              <a:t>Transitverkehr </a:t>
            </a:r>
            <a:r>
              <a:rPr lang="de-AT" sz="1200" b="0" i="0" u="none" strike="noStrike" kern="1200" baseline="0" dirty="0" smtClean="0">
                <a:solidFill>
                  <a:schemeClr val="tx1"/>
                </a:solidFill>
                <a:latin typeface="+mn-lt"/>
                <a:ea typeface="+mn-ea"/>
                <a:cs typeface="+mn-cs"/>
              </a:rPr>
              <a:t>zu verzeichnen.</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Der </a:t>
            </a:r>
            <a:r>
              <a:rPr lang="de-AT" sz="1200" b="1" i="0" u="none" strike="noStrike" kern="1200" baseline="0" dirty="0" smtClean="0">
                <a:solidFill>
                  <a:schemeClr val="tx1"/>
                </a:solidFill>
                <a:latin typeface="+mn-lt"/>
                <a:ea typeface="+mn-ea"/>
                <a:cs typeface="+mn-cs"/>
              </a:rPr>
              <a:t>Inlandverkehr </a:t>
            </a:r>
            <a:r>
              <a:rPr lang="de-AT" sz="1200" b="0" i="0" u="none" strike="noStrike" kern="1200" baseline="0" dirty="0" smtClean="0">
                <a:solidFill>
                  <a:schemeClr val="tx1"/>
                </a:solidFill>
                <a:latin typeface="+mn-lt"/>
                <a:ea typeface="+mn-ea"/>
                <a:cs typeface="+mn-cs"/>
              </a:rPr>
              <a:t>auf der Wasserstraße Donau stieg schließlich um enorme 119,4 % oder 674.924 Tonnen auf 1,2 Mio. Tonnen an. </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Die </a:t>
            </a:r>
            <a:r>
              <a:rPr lang="de-AT" sz="1200" b="1" i="0" u="none" strike="noStrike" kern="1200" baseline="0" dirty="0" smtClean="0">
                <a:solidFill>
                  <a:schemeClr val="tx1"/>
                </a:solidFill>
                <a:latin typeface="+mn-lt"/>
                <a:ea typeface="+mn-ea"/>
                <a:cs typeface="+mn-cs"/>
              </a:rPr>
              <a:t>Anteile der einzelnen Verkehrsbereiche </a:t>
            </a:r>
            <a:r>
              <a:rPr lang="de-AT" sz="1200" b="0" i="0" u="none" strike="noStrike" kern="1200" baseline="0" dirty="0" smtClean="0">
                <a:solidFill>
                  <a:schemeClr val="tx1"/>
                </a:solidFill>
                <a:latin typeface="+mn-lt"/>
                <a:ea typeface="+mn-ea"/>
                <a:cs typeface="+mn-cs"/>
              </a:rPr>
              <a:t>am gesamten Schiffsgüterverkehr stellen sich für das Jahr 2012 folgendermaßen dar (Veränderungen gegenüber 2011 sind als Prozentwerte in Klammern angegeben): 50,8 % Import (-5,2 %), 22,5 % Transit (-0,3 %), 15,2 % Export (-0,3 %) und 11,6 % Inlandverkehr (+5,9 %).</a:t>
            </a:r>
          </a:p>
          <a:p>
            <a:endParaRPr lang="de-AT"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(Ausführungen im </a:t>
            </a:r>
            <a:r>
              <a:rPr lang="de-AT" baseline="0" dirty="0" smtClean="0">
                <a:solidFill>
                  <a:srgbClr val="1E3A6C"/>
                </a:solidFill>
              </a:rPr>
              <a:t>via donau </a:t>
            </a:r>
            <a:r>
              <a:rPr lang="en-GB" b="0" dirty="0" smtClean="0"/>
              <a:t>Jahresbericht 2012 auf Seite 10-11)</a:t>
            </a:r>
          </a:p>
          <a:p>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1670" eaLnBrk="0" hangingPunct="0">
              <a:defRPr sz="4000">
                <a:solidFill>
                  <a:schemeClr val="tx1"/>
                </a:solidFill>
                <a:latin typeface="Arial" charset="0"/>
              </a:defRPr>
            </a:lvl1pPr>
            <a:lvl2pPr marL="744064" indent="-286179" defTabSz="931670" eaLnBrk="0" hangingPunct="0">
              <a:defRPr sz="4000">
                <a:solidFill>
                  <a:schemeClr val="tx1"/>
                </a:solidFill>
                <a:latin typeface="Arial" charset="0"/>
              </a:defRPr>
            </a:lvl2pPr>
            <a:lvl3pPr marL="1144715" indent="-228943" defTabSz="931670" eaLnBrk="0" hangingPunct="0">
              <a:defRPr sz="4000">
                <a:solidFill>
                  <a:schemeClr val="tx1"/>
                </a:solidFill>
                <a:latin typeface="Arial" charset="0"/>
              </a:defRPr>
            </a:lvl3pPr>
            <a:lvl4pPr marL="1602600" indent="-228943" defTabSz="931670" eaLnBrk="0" hangingPunct="0">
              <a:defRPr sz="4000">
                <a:solidFill>
                  <a:schemeClr val="tx1"/>
                </a:solidFill>
                <a:latin typeface="Arial" charset="0"/>
              </a:defRPr>
            </a:lvl4pPr>
            <a:lvl5pPr marL="2060486" indent="-228943" defTabSz="931670" eaLnBrk="0" hangingPunct="0">
              <a:defRPr sz="4000">
                <a:solidFill>
                  <a:schemeClr val="tx1"/>
                </a:solidFill>
                <a:latin typeface="Arial" charset="0"/>
              </a:defRPr>
            </a:lvl5pPr>
            <a:lvl6pPr marL="2518372" indent="-228943" algn="ctr" defTabSz="931670" eaLnBrk="0" fontAlgn="base" hangingPunct="0">
              <a:spcBef>
                <a:spcPct val="0"/>
              </a:spcBef>
              <a:spcAft>
                <a:spcPct val="0"/>
              </a:spcAft>
              <a:defRPr sz="4000">
                <a:solidFill>
                  <a:schemeClr val="tx1"/>
                </a:solidFill>
                <a:latin typeface="Arial" charset="0"/>
              </a:defRPr>
            </a:lvl6pPr>
            <a:lvl7pPr marL="2976258" indent="-228943" algn="ctr" defTabSz="931670" eaLnBrk="0" fontAlgn="base" hangingPunct="0">
              <a:spcBef>
                <a:spcPct val="0"/>
              </a:spcBef>
              <a:spcAft>
                <a:spcPct val="0"/>
              </a:spcAft>
              <a:defRPr sz="4000">
                <a:solidFill>
                  <a:schemeClr val="tx1"/>
                </a:solidFill>
                <a:latin typeface="Arial" charset="0"/>
              </a:defRPr>
            </a:lvl7pPr>
            <a:lvl8pPr marL="3434144" indent="-228943" algn="ctr" defTabSz="931670" eaLnBrk="0" fontAlgn="base" hangingPunct="0">
              <a:spcBef>
                <a:spcPct val="0"/>
              </a:spcBef>
              <a:spcAft>
                <a:spcPct val="0"/>
              </a:spcAft>
              <a:defRPr sz="4000">
                <a:solidFill>
                  <a:schemeClr val="tx1"/>
                </a:solidFill>
                <a:latin typeface="Arial" charset="0"/>
              </a:defRPr>
            </a:lvl8pPr>
            <a:lvl9pPr marL="3892029" indent="-228943" algn="ctr" defTabSz="931670" eaLnBrk="0" fontAlgn="base" hangingPunct="0">
              <a:spcBef>
                <a:spcPct val="0"/>
              </a:spcBef>
              <a:spcAft>
                <a:spcPct val="0"/>
              </a:spcAft>
              <a:defRPr sz="4000">
                <a:solidFill>
                  <a:schemeClr val="tx1"/>
                </a:solidFill>
                <a:latin typeface="Arial" charset="0"/>
              </a:defRPr>
            </a:lvl9pPr>
          </a:lstStyle>
          <a:p>
            <a:pPr eaLnBrk="1" hangingPunct="1"/>
            <a:fld id="{A1CE1E59-7C27-4739-934E-F27F81207950}" type="slidenum">
              <a:rPr lang="en-GB" sz="1200"/>
              <a:pPr eaLnBrk="1" hangingPunct="1"/>
              <a:t>7</a:t>
            </a:fld>
            <a:endParaRPr lang="en-GB" sz="1200" dirty="0"/>
          </a:p>
        </p:txBody>
      </p:sp>
      <p:sp>
        <p:nvSpPr>
          <p:cNvPr id="81923" name="Rectangle 2"/>
          <p:cNvSpPr>
            <a:spLocks noGrp="1" noRot="1" noChangeAspect="1" noChangeArrowheads="1" noTextEdit="1"/>
          </p:cNvSpPr>
          <p:nvPr>
            <p:ph type="sldImg"/>
          </p:nvPr>
        </p:nvSpPr>
        <p:spPr>
          <a:xfrm>
            <a:off x="915988" y="746125"/>
            <a:ext cx="4973637" cy="3729038"/>
          </a:xfrm>
          <a:ln/>
        </p:spPr>
      </p:sp>
      <p:sp>
        <p:nvSpPr>
          <p:cNvPr id="81924" name="Rectangle 3"/>
          <p:cNvSpPr>
            <a:spLocks noGrp="1" noChangeArrowheads="1"/>
          </p:cNvSpPr>
          <p:nvPr>
            <p:ph type="body" idx="1"/>
          </p:nvPr>
        </p:nvSpPr>
        <p:spPr>
          <a:noFill/>
        </p:spPr>
        <p:txBody>
          <a:bodyPr/>
          <a:lstStyle/>
          <a:p>
            <a:pPr lvl="0" eaLnBrk="1" hangingPunct="1"/>
            <a:r>
              <a:rPr lang="de-AT" sz="1200" b="0" i="0" u="none" strike="noStrike" kern="1200" baseline="0" dirty="0" smtClean="0">
                <a:solidFill>
                  <a:schemeClr val="tx1"/>
                </a:solidFill>
                <a:latin typeface="+mn-lt"/>
                <a:ea typeface="+mn-ea"/>
                <a:cs typeface="+mn-cs"/>
              </a:rPr>
              <a:t>Das Verkehrsaufkommen im </a:t>
            </a:r>
            <a:r>
              <a:rPr lang="de-AT" sz="1200" b="1" i="0" u="none" strike="noStrike" kern="1200" baseline="0" dirty="0" smtClean="0">
                <a:solidFill>
                  <a:schemeClr val="tx1"/>
                </a:solidFill>
                <a:latin typeface="+mn-lt"/>
                <a:ea typeface="+mn-ea"/>
                <a:cs typeface="+mn-cs"/>
              </a:rPr>
              <a:t>österreichischen Donaukorridor </a:t>
            </a:r>
            <a:r>
              <a:rPr lang="de-AT" sz="1200" b="0" i="0" u="none" strike="noStrike" kern="1200" baseline="0" dirty="0" smtClean="0">
                <a:solidFill>
                  <a:schemeClr val="tx1"/>
                </a:solidFill>
                <a:latin typeface="+mn-lt"/>
                <a:ea typeface="+mn-ea"/>
                <a:cs typeface="+mn-cs"/>
              </a:rPr>
              <a:t>hat seit Mitte der 1990er-Jahre rasant zugenommen. Im Jahr 2012 lag es bei 77,0 Mio. Tonnen und ist damit in den letzten 20 Jahren (1993–2012) um bemerkenswerte 202 % angestiegen. </a:t>
            </a:r>
          </a:p>
          <a:p>
            <a:pPr lvl="0" eaLnBrk="1" hangingPunct="1"/>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Der Anteil der </a:t>
            </a:r>
            <a:r>
              <a:rPr lang="de-AT" sz="1200" b="1" i="0" u="none" strike="noStrike" kern="1200" baseline="0" dirty="0" smtClean="0">
                <a:solidFill>
                  <a:schemeClr val="tx1"/>
                </a:solidFill>
                <a:latin typeface="+mn-lt"/>
                <a:ea typeface="+mn-ea"/>
                <a:cs typeface="+mn-cs"/>
              </a:rPr>
              <a:t>Donau </a:t>
            </a:r>
            <a:r>
              <a:rPr lang="de-AT" sz="1200" b="0" i="0" u="none" strike="noStrike" kern="1200" baseline="0" dirty="0" smtClean="0">
                <a:solidFill>
                  <a:schemeClr val="tx1"/>
                </a:solidFill>
                <a:latin typeface="+mn-lt"/>
                <a:ea typeface="+mn-ea"/>
                <a:cs typeface="+mn-cs"/>
              </a:rPr>
              <a:t>an den Transitverkehren ging in den letzten sechs Jahren von vormals knapp unter 20 % um rund 13 Prozentpunkte zurück, wiederum zugunsten der Straße.</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Dennoch spielt die </a:t>
            </a:r>
            <a:r>
              <a:rPr lang="de-AT" sz="1200" b="1" i="0" u="none" strike="noStrike" kern="1200" baseline="0" dirty="0" smtClean="0">
                <a:solidFill>
                  <a:schemeClr val="tx1"/>
                </a:solidFill>
                <a:latin typeface="+mn-lt"/>
                <a:ea typeface="+mn-ea"/>
                <a:cs typeface="+mn-cs"/>
              </a:rPr>
              <a:t>Donauschifffahrt </a:t>
            </a:r>
            <a:r>
              <a:rPr lang="de-AT" sz="1200" b="0" i="0" u="none" strike="noStrike" kern="1200" baseline="0" dirty="0" smtClean="0">
                <a:solidFill>
                  <a:schemeClr val="tx1"/>
                </a:solidFill>
                <a:latin typeface="+mn-lt"/>
                <a:ea typeface="+mn-ea"/>
                <a:cs typeface="+mn-cs"/>
              </a:rPr>
              <a:t>als Verkehrsträger trotz der Dominanz des Straßentransports im Korridor eine wichtige Rolle. </a:t>
            </a:r>
          </a:p>
          <a:p>
            <a:endParaRPr lang="de-AT"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t>(Ausführungen</a:t>
            </a:r>
            <a:r>
              <a:rPr lang="de-AT" baseline="0" dirty="0" smtClean="0"/>
              <a:t> im </a:t>
            </a:r>
            <a:r>
              <a:rPr lang="de-AT" baseline="0" dirty="0" smtClean="0">
                <a:solidFill>
                  <a:srgbClr val="1E3A6C"/>
                </a:solidFill>
              </a:rPr>
              <a:t>via donau </a:t>
            </a:r>
            <a:r>
              <a:rPr lang="de-AT" baseline="0" dirty="0" smtClean="0"/>
              <a:t>Jahresbericht 2012 auf Seite 30-31.)</a:t>
            </a:r>
          </a:p>
          <a:p>
            <a:endParaRPr lang="de-AT" baseline="0" dirty="0" smtClean="0"/>
          </a:p>
          <a:p>
            <a:pPr lvl="0" eaLnBrk="1" hangingPunct="1"/>
            <a:endParaRPr lang="de-D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0" i="0" u="none" strike="noStrike" kern="1200" baseline="0" dirty="0" smtClean="0">
                <a:solidFill>
                  <a:schemeClr val="tx1"/>
                </a:solidFill>
                <a:latin typeface="+mn-lt"/>
                <a:ea typeface="+mn-ea"/>
                <a:cs typeface="+mn-cs"/>
              </a:rPr>
              <a:t>Das größte Volumen wurde auch 2012 in der Gruppe der </a:t>
            </a:r>
            <a:r>
              <a:rPr lang="de-AT" sz="1200" b="1" i="0" u="none" strike="noStrike" kern="1200" baseline="0" dirty="0" smtClean="0">
                <a:solidFill>
                  <a:schemeClr val="tx1"/>
                </a:solidFill>
                <a:latin typeface="+mn-lt"/>
                <a:ea typeface="+mn-ea"/>
                <a:cs typeface="+mn-cs"/>
              </a:rPr>
              <a:t>Erze und Metallabfälle </a:t>
            </a:r>
            <a:r>
              <a:rPr lang="de-AT" sz="1200" b="0" i="0" u="none" strike="noStrike" kern="1200" baseline="0" dirty="0" smtClean="0">
                <a:solidFill>
                  <a:schemeClr val="tx1"/>
                </a:solidFill>
                <a:latin typeface="+mn-lt"/>
                <a:ea typeface="+mn-ea"/>
                <a:cs typeface="+mn-cs"/>
              </a:rPr>
              <a:t>erreicht, welche mit einem Zuwachs von 0,2 % im Vergleich zum Jahr 2011 relativ stabil blieb. Insgesamt wurden 2012 auf der österreichischen Donau rund 2,9 Mio. Tonnen Erze und Metallabfälle transportiert – fast ausschließlich im grenzüberschreitenden Empfang nach Linz. </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Das Beförderungsaufkommen der </a:t>
            </a:r>
            <a:r>
              <a:rPr lang="de-AT" sz="1200" b="1" i="0" u="none" strike="noStrike" kern="1200" baseline="0" dirty="0" smtClean="0">
                <a:solidFill>
                  <a:schemeClr val="tx1"/>
                </a:solidFill>
                <a:latin typeface="+mn-lt"/>
                <a:ea typeface="+mn-ea"/>
                <a:cs typeface="+mn-cs"/>
              </a:rPr>
              <a:t>land- und forstwirtschaftlichen Erzeugnisse </a:t>
            </a:r>
            <a:r>
              <a:rPr lang="de-AT" sz="1200" b="0" i="0" u="none" strike="noStrike" kern="1200" baseline="0" dirty="0" smtClean="0">
                <a:solidFill>
                  <a:schemeClr val="tx1"/>
                </a:solidFill>
                <a:latin typeface="+mn-lt"/>
                <a:ea typeface="+mn-ea"/>
                <a:cs typeface="+mn-cs"/>
              </a:rPr>
              <a:t>nahm 2012 auf der Donau um 7,8 % bzw. 128.450 Tonnen zu und konnte somit auf knapp 1,8 Mio. Tonnen gesteigert werden. </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Die größte relative Steigerung im Transportvolumen verzeichnete mit einem Plus von 175,0 % bzw. 693.029 Tonnen die Gütergruppe der </a:t>
            </a:r>
            <a:r>
              <a:rPr lang="de-AT" sz="1200" b="1" i="0" u="none" strike="noStrike" kern="1200" baseline="0" dirty="0" smtClean="0">
                <a:solidFill>
                  <a:schemeClr val="tx1"/>
                </a:solidFill>
                <a:latin typeface="+mn-lt"/>
                <a:ea typeface="+mn-ea"/>
                <a:cs typeface="+mn-cs"/>
              </a:rPr>
              <a:t>mineralischen Rohstoffe</a:t>
            </a:r>
            <a:r>
              <a:rPr lang="de-AT" sz="1200" b="0" i="0" u="none" strike="noStrike" kern="1200" baseline="0" dirty="0" smtClean="0">
                <a:solidFill>
                  <a:schemeClr val="tx1"/>
                </a:solidFill>
                <a:latin typeface="+mn-lt"/>
                <a:ea typeface="+mn-ea"/>
                <a:cs typeface="+mn-cs"/>
              </a:rPr>
              <a:t>. Dieser Anstieg ist zum überwiegenden Teil auf die Anlieferung per Schiff von Kies und Sand im Inlandverkehr zur Teilverlandung der Hafenbecken der Linz AG zurückzuführen.</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Das Aufkommen der Gütergruppe </a:t>
            </a:r>
            <a:r>
              <a:rPr lang="de-AT" sz="1200" b="1" i="0" u="none" strike="noStrike" kern="1200" baseline="0" dirty="0" smtClean="0">
                <a:solidFill>
                  <a:schemeClr val="tx1"/>
                </a:solidFill>
                <a:latin typeface="+mn-lt"/>
                <a:ea typeface="+mn-ea"/>
                <a:cs typeface="+mn-cs"/>
              </a:rPr>
              <a:t>Maschinen, Fahrzeuge und sonstige Waren </a:t>
            </a:r>
            <a:r>
              <a:rPr lang="de-AT" sz="1200" b="0" i="0" u="none" strike="noStrike" kern="1200" baseline="0" dirty="0" smtClean="0">
                <a:solidFill>
                  <a:schemeClr val="tx1"/>
                </a:solidFill>
                <a:latin typeface="+mn-lt"/>
                <a:ea typeface="+mn-ea"/>
                <a:cs typeface="+mn-cs"/>
              </a:rPr>
              <a:t>stieg im Vergleich zu 2011 um 4,4 % oder 12.697 Tonnen an.</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Für die beinahe zu 50 % im grenzüberschreitenden Versand bewegte Gütergruppe der </a:t>
            </a:r>
            <a:r>
              <a:rPr lang="de-AT" sz="1200" b="1" i="0" u="none" strike="noStrike" kern="1200" baseline="0" dirty="0" smtClean="0">
                <a:solidFill>
                  <a:schemeClr val="tx1"/>
                </a:solidFill>
                <a:latin typeface="+mn-lt"/>
                <a:ea typeface="+mn-ea"/>
                <a:cs typeface="+mn-cs"/>
              </a:rPr>
              <a:t>Metallerzeugnisse </a:t>
            </a:r>
            <a:r>
              <a:rPr lang="de-AT" sz="1200" b="0" i="0" u="none" strike="noStrike" kern="1200" baseline="0" dirty="0" smtClean="0">
                <a:solidFill>
                  <a:schemeClr val="tx1"/>
                </a:solidFill>
                <a:latin typeface="+mn-lt"/>
                <a:ea typeface="+mn-ea"/>
                <a:cs typeface="+mn-cs"/>
              </a:rPr>
              <a:t>war gegenüber 2011 erneut ein geringeres Transportvolumen festzustellen. Der Rückgang belief sich hier auf 23,5 % oder 206.544 Tonnen.</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Die Gruppe der </a:t>
            </a:r>
            <a:r>
              <a:rPr lang="de-AT" sz="1200" b="1" i="0" u="none" strike="noStrike" kern="1200" baseline="0" dirty="0" smtClean="0">
                <a:solidFill>
                  <a:schemeClr val="tx1"/>
                </a:solidFill>
                <a:latin typeface="+mn-lt"/>
                <a:ea typeface="+mn-ea"/>
                <a:cs typeface="+mn-cs"/>
              </a:rPr>
              <a:t>chemischen Erzeugnisse </a:t>
            </a:r>
            <a:r>
              <a:rPr lang="de-AT" sz="1200" b="0" i="0" u="none" strike="noStrike" kern="1200" baseline="0" dirty="0" smtClean="0">
                <a:solidFill>
                  <a:schemeClr val="tx1"/>
                </a:solidFill>
                <a:latin typeface="+mn-lt"/>
                <a:ea typeface="+mn-ea"/>
                <a:cs typeface="+mn-cs"/>
              </a:rPr>
              <a:t>verzeichnete schließlich mit einem Minus von 86,0 % im Jahr 2012 den größten relativen Rückgang im Transportvolumen, allerdings auf einem sehr moderaten Niveau von 44.879 weniger beförderten Tonnen gegenüber 2011.</a:t>
            </a:r>
            <a:endParaRPr lang="de-DE" dirty="0"/>
          </a:p>
        </p:txBody>
      </p:sp>
      <p:sp>
        <p:nvSpPr>
          <p:cNvPr id="4" name="Foliennummernplatzhalter 3"/>
          <p:cNvSpPr>
            <a:spLocks noGrp="1"/>
          </p:cNvSpPr>
          <p:nvPr>
            <p:ph type="sldNum" sz="quarter" idx="10"/>
          </p:nvPr>
        </p:nvSpPr>
        <p:spPr/>
        <p:txBody>
          <a:bodyPr/>
          <a:lstStyle/>
          <a:p>
            <a:fld id="{56F06DAA-0A4E-4110-9797-3FB8CA0FEA93}" type="slidenum">
              <a:rPr lang="de-AT" smtClean="0"/>
              <a:t>8</a:t>
            </a:fld>
            <a:endParaRPr lang="de-AT" dirty="0"/>
          </a:p>
        </p:txBody>
      </p:sp>
    </p:spTree>
    <p:extLst>
      <p:ext uri="{BB962C8B-B14F-4D97-AF65-F5344CB8AC3E}">
        <p14:creationId xmlns:p14="http://schemas.microsoft.com/office/powerpoint/2010/main" val="2825705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Die eben bereits</a:t>
            </a:r>
            <a:r>
              <a:rPr lang="de-AT" baseline="0" dirty="0" smtClean="0"/>
              <a:t> erwähnten Vorteile sowie </a:t>
            </a:r>
            <a:r>
              <a:rPr lang="de-AT" b="1" baseline="0" dirty="0" smtClean="0"/>
              <a:t>hohe Sicherheitsstandards </a:t>
            </a:r>
            <a:r>
              <a:rPr lang="de-AT" baseline="0" dirty="0" smtClean="0"/>
              <a:t>(kaum Unfälle in der Binnenschifffahrt) machen die Donau in Kombination mit dem Vorteil der </a:t>
            </a:r>
            <a:r>
              <a:rPr lang="de-AT" b="1" baseline="0" dirty="0" smtClean="0"/>
              <a:t>guten Infrastruktur </a:t>
            </a:r>
            <a:r>
              <a:rPr lang="de-AT" baseline="0" dirty="0" smtClean="0"/>
              <a:t>und ihrer </a:t>
            </a:r>
            <a:r>
              <a:rPr lang="de-AT" b="1" baseline="0" dirty="0" smtClean="0"/>
              <a:t>Abmessungen</a:t>
            </a:r>
            <a:r>
              <a:rPr lang="de-AT" baseline="0" dirty="0" smtClean="0"/>
              <a:t> (auch für den Transport großer Güter sind anders als teilweise beispielsweise im Straßenverkehr keine Anpassungen, Sperren oder Behinderungen der anderen Verkehrsteilnehmer notwendig) zu einem logischen Partner für die rohstoffreiche Industrie.</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10</a:t>
            </a:fld>
            <a:endParaRPr lang="de-AT" dirty="0"/>
          </a:p>
        </p:txBody>
      </p:sp>
    </p:spTree>
    <p:extLst>
      <p:ext uri="{BB962C8B-B14F-4D97-AF65-F5344CB8AC3E}">
        <p14:creationId xmlns:p14="http://schemas.microsoft.com/office/powerpoint/2010/main" val="4234527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lstStyle>
            <a:lvl1pPr>
              <a:defRPr lang="en-US" sz="5400" kern="1200" cap="all" spc="-100" baseline="0" smtClean="0">
                <a:solidFill>
                  <a:schemeClr val="tx2"/>
                </a:solidFill>
                <a:latin typeface="+mj-lt"/>
                <a:ea typeface="+mj-ea"/>
                <a:cs typeface="+mj-cs"/>
              </a:defRPr>
            </a:lvl1pPr>
          </a:lstStyle>
          <a:p>
            <a:r>
              <a:rPr lang="en-US" dirty="0" smtClean="0"/>
              <a:t>Click to edit Master title style</a:t>
            </a:r>
            <a:endParaRPr lang="de-AT" dirty="0"/>
          </a:p>
        </p:txBody>
      </p:sp>
      <p:sp>
        <p:nvSpPr>
          <p:cNvPr id="3" name="Subtitle 2"/>
          <p:cNvSpPr>
            <a:spLocks noGrp="1"/>
          </p:cNvSpPr>
          <p:nvPr>
            <p:ph type="subTitle" idx="1"/>
          </p:nvPr>
        </p:nvSpPr>
        <p:spPr>
          <a:xfrm>
            <a:off x="1371600" y="3764632"/>
            <a:ext cx="6400800" cy="1752600"/>
          </a:xfrm>
        </p:spPr>
        <p:txBody>
          <a:bodyPr/>
          <a:lstStyle>
            <a:lvl1pPr marL="0" indent="0" algn="ctr">
              <a:buNone/>
              <a:defRPr lang="en-US" sz="2400" kern="1200" smtClean="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AT" dirty="0"/>
          </a:p>
        </p:txBody>
      </p:sp>
      <p:sp>
        <p:nvSpPr>
          <p:cNvPr id="4" name="Date Placeholder 3"/>
          <p:cNvSpPr>
            <a:spLocks noGrp="1"/>
          </p:cNvSpPr>
          <p:nvPr>
            <p:ph type="dt" sz="half" idx="10"/>
          </p:nvPr>
        </p:nvSpPr>
        <p:spPr/>
        <p:txBody>
          <a:bodyPr/>
          <a:lstStyle/>
          <a:p>
            <a:fld id="{26CAF7ED-186E-4D45-9E10-3023B7A1978B}" type="datetime7">
              <a:rPr lang="de-AT" smtClean="0"/>
              <a:t>Mai-14</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CD93F612-187A-48BF-B5EE-AA4BEE289BC1}" type="slidenum">
              <a:rPr lang="de-AT" smtClean="0"/>
              <a:t>‹nr.›</a:t>
            </a:fld>
            <a:endParaRPr lang="de-AT" dirty="0"/>
          </a:p>
        </p:txBody>
      </p:sp>
      <p:cxnSp>
        <p:nvCxnSpPr>
          <p:cNvPr id="8" name="Straight Connector 7"/>
          <p:cNvCxnSpPr/>
          <p:nvPr userDrawn="1"/>
        </p:nvCxnSpPr>
        <p:spPr>
          <a:xfrm>
            <a:off x="685800" y="3398520"/>
            <a:ext cx="7848600" cy="158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027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43E353-5F40-4238-8D19-F759AC88230A}" type="datetime7">
              <a:rPr lang="de-AT" smtClean="0">
                <a:solidFill>
                  <a:prstClr val="white"/>
                </a:solidFill>
              </a:rPr>
              <a:t>Mai-14</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2336493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747E92-FE83-4C90-A7FE-3FEFB2CE140E}" type="datetime7">
              <a:rPr lang="de-AT" smtClean="0">
                <a:solidFill>
                  <a:prstClr val="white"/>
                </a:solidFill>
              </a:rPr>
              <a:t>Mai-14</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518037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41784F-471E-4482-A5FE-D6AE280D5E82}" type="datetime7">
              <a:rPr lang="de-AT" smtClean="0">
                <a:solidFill>
                  <a:prstClr val="white"/>
                </a:solidFill>
              </a:rPr>
              <a:t>Mai-14</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5409340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0808" y="930275"/>
            <a:ext cx="7916008" cy="647700"/>
          </a:xfrm>
        </p:spPr>
        <p:txBody>
          <a:bodyPr/>
          <a:lstStyle/>
          <a:p>
            <a:r>
              <a:rPr lang="de-DE" smtClean="0"/>
              <a:t>Titelmasterformat durch Klicken bearbeiten</a:t>
            </a:r>
            <a:endParaRPr lang="de-AT"/>
          </a:p>
        </p:txBody>
      </p:sp>
      <p:sp>
        <p:nvSpPr>
          <p:cNvPr id="3" name="Textplatzhalter 2"/>
          <p:cNvSpPr>
            <a:spLocks noGrp="1"/>
          </p:cNvSpPr>
          <p:nvPr>
            <p:ph type="body" sz="half" idx="1"/>
          </p:nvPr>
        </p:nvSpPr>
        <p:spPr>
          <a:xfrm>
            <a:off x="600808" y="1916114"/>
            <a:ext cx="3887666" cy="39592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29151" y="1916114"/>
            <a:ext cx="3887665" cy="39592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15"/>
          <p:cNvSpPr>
            <a:spLocks noGrp="1" noChangeArrowheads="1"/>
          </p:cNvSpPr>
          <p:nvPr>
            <p:ph type="sldNum" sz="quarter" idx="10"/>
          </p:nvPr>
        </p:nvSpPr>
        <p:spPr>
          <a:ln/>
        </p:spPr>
        <p:txBody>
          <a:bodyPr/>
          <a:lstStyle>
            <a:lvl1pPr>
              <a:defRPr/>
            </a:lvl1pPr>
          </a:lstStyle>
          <a:p>
            <a:pPr>
              <a:defRPr/>
            </a:pPr>
            <a:r>
              <a:rPr lang="de-DE" dirty="0"/>
              <a:t>©</a:t>
            </a:r>
            <a:r>
              <a:rPr lang="de-DE" b="0" dirty="0"/>
              <a:t> via donau </a:t>
            </a:r>
            <a:r>
              <a:rPr lang="de-DE" dirty="0"/>
              <a:t>I</a:t>
            </a:r>
            <a:r>
              <a:rPr lang="de-DE" b="0" dirty="0"/>
              <a:t> </a:t>
            </a:r>
            <a:fld id="{153DC4F8-28B6-43F3-9111-95138F9D637F}" type="slidenum">
              <a:rPr lang="en-GB" b="0"/>
              <a:pPr>
                <a:defRPr/>
              </a:pPr>
              <a:t>‹nr.›</a:t>
            </a:fld>
            <a:endParaRPr lang="en-GB" b="0" dirty="0"/>
          </a:p>
        </p:txBody>
      </p:sp>
    </p:spTree>
    <p:extLst>
      <p:ext uri="{BB962C8B-B14F-4D97-AF65-F5344CB8AC3E}">
        <p14:creationId xmlns:p14="http://schemas.microsoft.com/office/powerpoint/2010/main" val="2966072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a:prstGeom prst="rect">
            <a:avLst/>
          </a:prstGeo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02B29E5-BE3D-42C6-BEDD-30BF5BC4DCC3}" type="datetime7">
              <a:rPr lang="de-AT" smtClean="0">
                <a:solidFill>
                  <a:prstClr val="white"/>
                </a:solidFill>
              </a:rPr>
              <a:t>Mai-14</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3567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01206-9497-4AE9-B715-930DC3533FB1}" type="datetime7">
              <a:rPr lang="de-AT" smtClean="0">
                <a:solidFill>
                  <a:prstClr val="white"/>
                </a:solidFill>
              </a:rPr>
              <a:t>Mai-14</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4910018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a:prstGeom prst="rect">
            <a:avLst/>
          </a:prstGeo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77EC36-4F51-4718-B1B3-827DE58BB52F}" type="datetime7">
              <a:rPr lang="de-AT" smtClean="0">
                <a:solidFill>
                  <a:prstClr val="black"/>
                </a:solidFill>
              </a:rPr>
              <a:t>Mai-14</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‹nr.›</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5512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CEE552-1E69-45A3-921E-D60ACAE2A660}" type="datetime7">
              <a:rPr lang="de-AT" smtClean="0">
                <a:solidFill>
                  <a:prstClr val="white"/>
                </a:solidFill>
              </a:rPr>
              <a:t>Mai-14</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6088056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9E1FA7-F775-49E1-8F14-CE02E4341791}" type="datetime7">
              <a:rPr lang="de-AT" smtClean="0">
                <a:solidFill>
                  <a:prstClr val="white"/>
                </a:solidFill>
              </a:rPr>
              <a:t>Mai-14</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3077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B004F1-97DD-4670-BCC2-3F2446F68BE6}" type="datetime7">
              <a:rPr lang="de-AT" smtClean="0">
                <a:solidFill>
                  <a:prstClr val="white"/>
                </a:solidFill>
              </a:rPr>
              <a:t>Mai-14</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56187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F7AF892-4BF4-4DC5-A258-7F2B1D438E57}" type="datetime7">
              <a:rPr lang="de-AT" smtClean="0">
                <a:solidFill>
                  <a:prstClr val="white"/>
                </a:solidFill>
              </a:rPr>
              <a:t>Mai-14</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765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20EC47-865F-41B6-B955-098857365E26}" type="datetime7">
              <a:rPr lang="de-AT" smtClean="0">
                <a:solidFill>
                  <a:prstClr val="white"/>
                </a:solidFill>
              </a:rPr>
              <a:t>Mai-14</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9596180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a:prstGeom prst="rect">
            <a:avLst/>
          </a:prstGeo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B1A93-399A-4B5A-A3FB-C45752CF1097}" type="datetime7">
              <a:rPr lang="de-AT" smtClean="0">
                <a:solidFill>
                  <a:prstClr val="white"/>
                </a:solidFill>
              </a:rPr>
              <a:t>Mai-14</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807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56C99-7378-4250-9979-F95650AE6DE7}" type="datetime7">
              <a:rPr lang="de-AT" smtClean="0">
                <a:solidFill>
                  <a:prstClr val="white"/>
                </a:solidFill>
              </a:rPr>
              <a:t>Mai-14</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6636912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EC3527-61A9-454F-9CBB-5ED2112CA80A}" type="datetime7">
              <a:rPr lang="de-AT" smtClean="0">
                <a:solidFill>
                  <a:prstClr val="white"/>
                </a:solidFill>
              </a:rPr>
              <a:t>Mai-14</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225845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a:prstGeom prst="rect">
            <a:avLst/>
          </a:prstGeo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215720-864A-43D2-8E1E-1C82E5A68A9D}" type="datetime7">
              <a:rPr lang="de-AT" smtClean="0">
                <a:solidFill>
                  <a:prstClr val="white"/>
                </a:solidFill>
              </a:rPr>
              <a:t>Mai-14</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646097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40953-C9D2-4CEF-BE78-6714A3401A4C}" type="datetime7">
              <a:rPr lang="de-AT" smtClean="0">
                <a:solidFill>
                  <a:prstClr val="white"/>
                </a:solidFill>
              </a:rPr>
              <a:t>Mai-14</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2761899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ECCA6E-9E11-439A-A149-6A985B4E3C6A}" type="datetime7">
              <a:rPr lang="de-AT" smtClean="0">
                <a:solidFill>
                  <a:prstClr val="black"/>
                </a:solidFill>
              </a:rPr>
              <a:t>Mai-14</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‹nr.›</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48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323BCD-351F-44D5-9F2F-80C41092BC16}" type="datetime7">
              <a:rPr lang="de-AT" smtClean="0">
                <a:solidFill>
                  <a:prstClr val="white"/>
                </a:solidFill>
              </a:rPr>
              <a:t>Mai-14</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8563305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09DBB1-E5CE-4280-ACEC-7C6BF0DABD90}" type="datetime7">
              <a:rPr lang="de-AT" smtClean="0">
                <a:solidFill>
                  <a:prstClr val="white"/>
                </a:solidFill>
              </a:rPr>
              <a:t>Mai-14</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739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2A78FEC-3A87-4E1B-A293-D426C4672CAA}" type="datetime7">
              <a:rPr lang="de-AT" smtClean="0">
                <a:solidFill>
                  <a:prstClr val="white"/>
                </a:solidFill>
              </a:rPr>
              <a:t>Mai-14</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6810766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E9972-8032-4767-8938-683EEE2869EC}" type="datetime7">
              <a:rPr lang="de-AT" smtClean="0">
                <a:solidFill>
                  <a:prstClr val="white"/>
                </a:solidFill>
              </a:rPr>
              <a:t>Mai-14</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5581967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CC927-1714-4E80-8DD0-7A4D1FB44EDD}" type="datetime7">
              <a:rPr lang="de-AT" smtClean="0">
                <a:solidFill>
                  <a:prstClr val="white"/>
                </a:solidFill>
              </a:rPr>
              <a:t>Mai-14</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9593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3.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A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67493-91A4-4AB4-A1A4-66A81A8A624A}" type="datetime7">
              <a:rPr lang="de-AT" smtClean="0"/>
              <a:t>Mai-14</a:t>
            </a:fld>
            <a:endParaRPr lang="de-AT"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3F612-187A-48BF-B5EE-AA4BEE289BC1}" type="slidenum">
              <a:rPr lang="de-AT" smtClean="0"/>
              <a:t>‹nr.›</a:t>
            </a:fld>
            <a:endParaRPr lang="de-AT" dirty="0"/>
          </a:p>
        </p:txBody>
      </p:sp>
    </p:spTree>
    <p:extLst>
      <p:ext uri="{BB962C8B-B14F-4D97-AF65-F5344CB8AC3E}">
        <p14:creationId xmlns:p14="http://schemas.microsoft.com/office/powerpoint/2010/main" val="297363984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smtClean="0"/>
              <a:t>Click to edit Master title style </a:t>
            </a:r>
            <a:r>
              <a:rPr lang="en-US" dirty="0" err="1" smtClean="0"/>
              <a:t>nur</a:t>
            </a:r>
            <a:r>
              <a:rPr lang="en-US" dirty="0" smtClean="0"/>
              <a:t> </a:t>
            </a:r>
            <a:r>
              <a:rPr lang="en-US" dirty="0" err="1" smtClean="0"/>
              <a:t>ein</a:t>
            </a:r>
            <a:r>
              <a:rPr lang="en-US" dirty="0" smtClean="0"/>
              <a:t> Test </a:t>
            </a:r>
            <a:r>
              <a:rPr lang="en-US" dirty="0" err="1" smtClean="0"/>
              <a:t>wie</a:t>
            </a:r>
            <a:r>
              <a:rPr lang="en-US" dirty="0" smtClean="0"/>
              <a:t> der </a:t>
            </a:r>
            <a:r>
              <a:rPr lang="en-US" dirty="0" err="1" smtClean="0"/>
              <a:t>zweizeiliger</a:t>
            </a:r>
            <a:r>
              <a:rPr lang="en-US" dirty="0" smtClean="0"/>
              <a:t> Text</a:t>
            </a:r>
            <a:endParaRPr lang="en-US" dirty="0"/>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 y="1484783"/>
            <a:ext cx="9252521" cy="163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defRPr>
            </a:lvl1pPr>
          </a:lstStyle>
          <a:p>
            <a:fld id="{112C2391-5808-430D-A82B-9790F9764CBA}" type="datetime7">
              <a:rPr lang="de-AT" smtClean="0">
                <a:solidFill>
                  <a:prstClr val="white"/>
                </a:solidFill>
              </a:rPr>
              <a:t>Mai-14</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‹nr.›</a:t>
            </a:fld>
            <a:endParaRPr lang="de-AT" dirty="0">
              <a:solidFill>
                <a:prstClr val="white"/>
              </a:solidFill>
            </a:endParaRPr>
          </a:p>
        </p:txBody>
      </p:sp>
      <p:pic>
        <p:nvPicPr>
          <p:cNvPr id="13" name="Picture 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796137" y="335086"/>
            <a:ext cx="1656184" cy="494522"/>
          </a:xfrm>
          <a:prstGeom prst="rect">
            <a:avLst/>
          </a:prstGeom>
        </p:spPr>
      </p:pic>
      <p:pic>
        <p:nvPicPr>
          <p:cNvPr id="14" name="Picture 3"/>
          <p:cNvPicPr>
            <a:picLocks noChangeAspect="1" noChangeArrowheads="1"/>
          </p:cNvPicPr>
          <p:nvPr userDrawn="1"/>
        </p:nvPicPr>
        <p:blipFill>
          <a:blip r:embed="rId15" cstate="screen">
            <a:clrChange>
              <a:clrFrom>
                <a:srgbClr val="FFFFFE"/>
              </a:clrFrom>
              <a:clrTo>
                <a:srgbClr val="FFFFFE">
                  <a:alpha val="0"/>
                </a:srgbClr>
              </a:clrTo>
            </a:clrChange>
            <a:extLst>
              <a:ext uri="{28A0092B-C50C-407E-A947-70E740481C1C}">
                <a14:useLocalDpi xmlns:a14="http://schemas.microsoft.com/office/drawing/2010/main"/>
              </a:ext>
            </a:extLst>
          </a:blip>
          <a:srcRect/>
          <a:stretch>
            <a:fillRect/>
          </a:stretch>
        </p:blipFill>
        <p:spPr bwMode="auto">
          <a:xfrm>
            <a:off x="7596335" y="241546"/>
            <a:ext cx="1400879" cy="509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7834638" y="812173"/>
            <a:ext cx="1162576" cy="4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5549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702" r:id="rId12"/>
  </p:sldLayoutIdLst>
  <p:timing>
    <p:tnLst>
      <p:par>
        <p:cTn id="1" dur="indefinite" restart="never" nodeType="tmRoot"/>
      </p:par>
    </p:tnLst>
  </p:timing>
  <p:hf hdr="0" ftr="0"/>
  <p:txStyles>
    <p:titleStyle>
      <a:lvl1pPr algn="l" defTabSz="914400" rtl="0" eaLnBrk="1" latinLnBrk="0" hangingPunct="1">
        <a:spcBef>
          <a:spcPct val="0"/>
        </a:spcBef>
        <a:buNone/>
        <a:defRPr sz="28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defRPr>
            </a:lvl1pPr>
          </a:lstStyle>
          <a:p>
            <a:fld id="{44B062BF-7749-4596-A5FB-5E73E9D36844}" type="datetime7">
              <a:rPr lang="de-AT" smtClean="0">
                <a:solidFill>
                  <a:prstClr val="white"/>
                </a:solidFill>
              </a:rPr>
              <a:t>Mai-14</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‹nr.›</a:t>
            </a:fld>
            <a:endParaRPr lang="de-AT" dirty="0">
              <a:solidFill>
                <a:prstClr val="white"/>
              </a:solidFill>
            </a:endParaRPr>
          </a:p>
        </p:txBody>
      </p:sp>
      <p:sp>
        <p:nvSpPr>
          <p:cNvPr id="12" name="Rectangle 9"/>
          <p:cNvSpPr/>
          <p:nvPr userDrawn="1"/>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smtClean="0"/>
              <a:t>Click to edit Master title style </a:t>
            </a:r>
            <a:r>
              <a:rPr lang="en-US" dirty="0" err="1" smtClean="0"/>
              <a:t>nur</a:t>
            </a:r>
            <a:r>
              <a:rPr lang="en-US" dirty="0" smtClean="0"/>
              <a:t> </a:t>
            </a:r>
            <a:r>
              <a:rPr lang="en-US" dirty="0" err="1" smtClean="0"/>
              <a:t>ein</a:t>
            </a:r>
            <a:r>
              <a:rPr lang="en-US" dirty="0" smtClean="0"/>
              <a:t> Test </a:t>
            </a:r>
            <a:r>
              <a:rPr lang="en-US" dirty="0" err="1" smtClean="0"/>
              <a:t>wie</a:t>
            </a:r>
            <a:r>
              <a:rPr lang="en-US" dirty="0" smtClean="0"/>
              <a:t> der </a:t>
            </a:r>
            <a:r>
              <a:rPr lang="en-US" dirty="0" err="1" smtClean="0"/>
              <a:t>zweizeiliger</a:t>
            </a:r>
            <a:r>
              <a:rPr lang="en-US" dirty="0" smtClean="0"/>
              <a:t> Text</a:t>
            </a:r>
            <a:endParaRPr lang="en-US" dirty="0"/>
          </a:p>
        </p:txBody>
      </p:sp>
      <p:sp>
        <p:nvSpPr>
          <p:cNvPr id="14" name="Rectangle 6"/>
          <p:cNvSpPr/>
          <p:nvPr userDrawn="1"/>
        </p:nvSpPr>
        <p:spPr>
          <a:xfrm>
            <a:off x="-1" y="1484783"/>
            <a:ext cx="9252521" cy="163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5" name="Picture 7"/>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453074" y="371196"/>
            <a:ext cx="1800200" cy="537524"/>
          </a:xfrm>
          <a:prstGeom prst="rect">
            <a:avLst/>
          </a:prstGeom>
        </p:spPr>
      </p:pic>
      <p:pic>
        <p:nvPicPr>
          <p:cNvPr id="16" name="Picture 3"/>
          <p:cNvPicPr>
            <a:picLocks noChangeAspect="1" noChangeArrowheads="1"/>
          </p:cNvPicPr>
          <p:nvPr userDrawn="1"/>
        </p:nvPicPr>
        <p:blipFill>
          <a:blip r:embed="rId14" cstate="screen">
            <a:clrChange>
              <a:clrFrom>
                <a:srgbClr val="FFFFFE"/>
              </a:clrFrom>
              <a:clrTo>
                <a:srgbClr val="FFFFFE">
                  <a:alpha val="0"/>
                </a:srgbClr>
              </a:clrTo>
            </a:clrChange>
            <a:extLst>
              <a:ext uri="{28A0092B-C50C-407E-A947-70E740481C1C}">
                <a14:useLocalDpi xmlns:a14="http://schemas.microsoft.com/office/drawing/2010/main"/>
              </a:ext>
            </a:extLst>
          </a:blip>
          <a:srcRect/>
          <a:stretch>
            <a:fillRect/>
          </a:stretch>
        </p:blipFill>
        <p:spPr bwMode="auto">
          <a:xfrm>
            <a:off x="7327942" y="241546"/>
            <a:ext cx="1636546" cy="59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http://blog.fti-remixed.at/wp-content/uploads/2012/05/Viadonau.jpg"/>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7452320" y="1085506"/>
            <a:ext cx="1368152" cy="270353"/>
          </a:xfrm>
          <a:prstGeom prst="rect">
            <a:avLst/>
          </a:prstGeom>
          <a:noFill/>
          <a:extLst/>
        </p:spPr>
      </p:pic>
    </p:spTree>
    <p:extLst>
      <p:ext uri="{BB962C8B-B14F-4D97-AF65-F5344CB8AC3E}">
        <p14:creationId xmlns:p14="http://schemas.microsoft.com/office/powerpoint/2010/main" val="287326824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iming>
    <p:tnLst>
      <p:par>
        <p:cTn id="1" dur="indefinite" restart="never" nodeType="tmRoot"/>
      </p:par>
    </p:tnLst>
  </p:timing>
  <p:hf hdr="0" ftr="0"/>
  <p:txStyles>
    <p:titleStyle>
      <a:lvl1pPr algn="l" defTabSz="914400" rtl="0" eaLnBrk="1" latinLnBrk="0" hangingPunct="1">
        <a:spcBef>
          <a:spcPct val="0"/>
        </a:spcBef>
        <a:buNone/>
        <a:defRPr sz="28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logistikum.at/forschung/verkehrslogistik/rewway/lernplattform/uebungen.html" TargetMode="External"/><Relationship Id="rId2" Type="http://schemas.openxmlformats.org/officeDocument/2006/relationships/hyperlink" Target="http://www.youtube.com/watch?v=JzQMNsN5adE" TargetMode="Externa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3568" y="1412776"/>
            <a:ext cx="7772400" cy="1470025"/>
          </a:xfrm>
        </p:spPr>
        <p:txBody>
          <a:bodyPr>
            <a:normAutofit/>
          </a:bodyPr>
          <a:lstStyle/>
          <a:p>
            <a:r>
              <a:rPr lang="de-AT" sz="3200" b="1" cap="none" dirty="0"/>
              <a:t>Markt der Donauschifffahrt</a:t>
            </a:r>
            <a:endParaRPr lang="de-AT" sz="3200" b="1" cap="none" dirty="0">
              <a:solidFill>
                <a:schemeClr val="accent1">
                  <a:lumMod val="75000"/>
                </a:schemeClr>
              </a:solidFill>
            </a:endParaRPr>
          </a:p>
        </p:txBody>
      </p:sp>
      <p:sp>
        <p:nvSpPr>
          <p:cNvPr id="8" name="Subtitle 7"/>
          <p:cNvSpPr>
            <a:spLocks noGrp="1"/>
          </p:cNvSpPr>
          <p:nvPr>
            <p:ph type="subTitle" idx="1"/>
          </p:nvPr>
        </p:nvSpPr>
        <p:spPr>
          <a:xfrm>
            <a:off x="1331640" y="2420888"/>
            <a:ext cx="6400800" cy="1752600"/>
          </a:xfrm>
        </p:spPr>
        <p:txBody>
          <a:bodyPr>
            <a:normAutofit/>
          </a:bodyPr>
          <a:lstStyle/>
          <a:p>
            <a:r>
              <a:rPr lang="de-AT" dirty="0">
                <a:solidFill>
                  <a:schemeClr val="tx2"/>
                </a:solidFill>
              </a:rPr>
              <a:t>aus der Präsentationsserie </a:t>
            </a:r>
          </a:p>
          <a:p>
            <a:r>
              <a:rPr lang="de-AT" dirty="0">
                <a:solidFill>
                  <a:schemeClr val="tx2"/>
                </a:solidFill>
              </a:rPr>
              <a:t>„Grundlagen der Binnenschifffahrt“</a:t>
            </a:r>
          </a:p>
          <a:p>
            <a:endParaRPr lang="de-AT" sz="3200" b="1" dirty="0">
              <a:solidFill>
                <a:schemeClr val="accent1">
                  <a:lumMod val="75000"/>
                </a:schemeClr>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537" y="5538344"/>
            <a:ext cx="2088231" cy="623528"/>
          </a:xfrm>
          <a:prstGeom prst="rect">
            <a:avLst/>
          </a:prstGeom>
        </p:spPr>
      </p:pic>
      <p:pic>
        <p:nvPicPr>
          <p:cNvPr id="5" name="Grafik 8" descr="fhlog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8304" y="116632"/>
            <a:ext cx="1423800" cy="883920"/>
          </a:xfrm>
          <a:prstGeom prst="rect">
            <a:avLst/>
          </a:prstGeom>
        </p:spPr>
      </p:pic>
      <p:pic>
        <p:nvPicPr>
          <p:cNvPr id="9" name="Grafik 9" descr="logistikumLogo.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1519" y="0"/>
            <a:ext cx="2681301" cy="980728"/>
          </a:xfrm>
          <a:prstGeom prst="rect">
            <a:avLst/>
          </a:prstGeom>
        </p:spPr>
      </p:pic>
      <p:pic>
        <p:nvPicPr>
          <p:cNvPr id="10" name="Picture 2"/>
          <p:cNvPicPr>
            <a:picLocks noChangeAspect="1" noChangeArrowheads="1"/>
          </p:cNvPicPr>
          <p:nvPr/>
        </p:nvPicPr>
        <p:blipFill>
          <a:blip r:embed="rId6" cstate="screen">
            <a:extLst>
              <a:ext uri="{BEBA8EAE-BF5A-486C-A8C5-ECC9F3942E4B}">
                <a14:imgProps xmlns:a14="http://schemas.microsoft.com/office/drawing/2010/main">
                  <a14:imgLayer r:embed="rId7">
                    <a14:imgEffect>
                      <a14:sharpenSoften amount="28000"/>
                    </a14:imgEffect>
                  </a14:imgLayer>
                </a14:imgProps>
              </a:ext>
              <a:ext uri="{28A0092B-C50C-407E-A947-70E740481C1C}">
                <a14:useLocalDpi xmlns:a14="http://schemas.microsoft.com/office/drawing/2010/main"/>
              </a:ext>
            </a:extLst>
          </a:blip>
          <a:srcRect/>
          <a:stretch>
            <a:fillRect/>
          </a:stretch>
        </p:blipFill>
        <p:spPr bwMode="auto">
          <a:xfrm>
            <a:off x="4932040" y="3517918"/>
            <a:ext cx="2516190" cy="1548310"/>
          </a:xfrm>
          <a:prstGeom prst="rect">
            <a:avLst/>
          </a:prstGeom>
          <a:ln>
            <a:noFill/>
          </a:ln>
          <a:effectLst>
            <a:glow rad="266700">
              <a:schemeClr val="accent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via-donau.org/typo3temp/pics/4d8a5a418a.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804226" y="3517918"/>
            <a:ext cx="2257189" cy="1563104"/>
          </a:xfrm>
          <a:prstGeom prst="rect">
            <a:avLst/>
          </a:prstGeom>
          <a:noFill/>
          <a:effectLst>
            <a:glow rad="266700">
              <a:schemeClr val="accent1">
                <a:alpha val="40000"/>
              </a:schemeClr>
            </a:glow>
          </a:effectLst>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175089" y="5554811"/>
            <a:ext cx="1939980" cy="79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903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smtClean="0">
                <a:solidFill>
                  <a:schemeClr val="accent1"/>
                </a:solidFill>
              </a:rPr>
              <a:t>Vorteile der Donauschifffahrt</a:t>
            </a:r>
            <a:endParaRPr lang="de-AT" b="1" dirty="0">
              <a:solidFill>
                <a:schemeClr val="accent1"/>
              </a:solidFill>
            </a:endParaRPr>
          </a:p>
        </p:txBody>
      </p:sp>
      <p:sp>
        <p:nvSpPr>
          <p:cNvPr id="3" name="Content Placeholder 2"/>
          <p:cNvSpPr>
            <a:spLocks noGrp="1"/>
          </p:cNvSpPr>
          <p:nvPr>
            <p:ph idx="1"/>
          </p:nvPr>
        </p:nvSpPr>
        <p:spPr/>
        <p:txBody>
          <a:bodyPr>
            <a:normAutofit lnSpcReduction="10000"/>
          </a:bodyPr>
          <a:lstStyle/>
          <a:p>
            <a:pPr marL="0" indent="0">
              <a:buNone/>
            </a:pPr>
            <a:endParaRPr lang="de-AT" sz="400" b="1" dirty="0" smtClean="0">
              <a:solidFill>
                <a:schemeClr val="accent1"/>
              </a:solidFill>
            </a:endParaRPr>
          </a:p>
          <a:p>
            <a:pPr marL="0" indent="0">
              <a:buNone/>
            </a:pPr>
            <a:endParaRPr lang="de-AT" sz="1000" dirty="0" smtClean="0">
              <a:solidFill>
                <a:schemeClr val="accent1"/>
              </a:solidFill>
            </a:endParaRPr>
          </a:p>
          <a:p>
            <a:r>
              <a:rPr lang="de-AT" dirty="0" smtClean="0">
                <a:solidFill>
                  <a:schemeClr val="accent1"/>
                </a:solidFill>
              </a:rPr>
              <a:t>Massenleistungsfähigkeit </a:t>
            </a:r>
          </a:p>
          <a:p>
            <a:pPr marL="0" indent="0">
              <a:buNone/>
            </a:pPr>
            <a:r>
              <a:rPr lang="de-AT" sz="1600" dirty="0">
                <a:solidFill>
                  <a:schemeClr val="accent1"/>
                </a:solidFill>
              </a:rPr>
              <a:t> </a:t>
            </a:r>
            <a:r>
              <a:rPr lang="de-AT" sz="1600" dirty="0" smtClean="0">
                <a:solidFill>
                  <a:schemeClr val="accent1"/>
                </a:solidFill>
              </a:rPr>
              <a:t>  (gleichzeitiger Transport von großen Mengen)</a:t>
            </a:r>
          </a:p>
          <a:p>
            <a:endParaRPr lang="de-AT" sz="1000" dirty="0" smtClean="0">
              <a:solidFill>
                <a:schemeClr val="accent1"/>
              </a:solidFill>
            </a:endParaRPr>
          </a:p>
          <a:p>
            <a:r>
              <a:rPr lang="de-AT" dirty="0" smtClean="0">
                <a:solidFill>
                  <a:schemeClr val="accent1"/>
                </a:solidFill>
              </a:rPr>
              <a:t>Nähe zu Rohstoffmärkten</a:t>
            </a:r>
          </a:p>
          <a:p>
            <a:endParaRPr lang="de-AT" sz="1000" dirty="0" smtClean="0">
              <a:solidFill>
                <a:schemeClr val="accent1"/>
              </a:solidFill>
            </a:endParaRPr>
          </a:p>
          <a:p>
            <a:r>
              <a:rPr lang="de-AT" dirty="0" smtClean="0">
                <a:solidFill>
                  <a:schemeClr val="accent1"/>
                </a:solidFill>
              </a:rPr>
              <a:t>hohe freie Transportkapazitäten</a:t>
            </a:r>
          </a:p>
          <a:p>
            <a:endParaRPr lang="de-AT" sz="1000" dirty="0" smtClean="0">
              <a:solidFill>
                <a:schemeClr val="accent1"/>
              </a:solidFill>
            </a:endParaRPr>
          </a:p>
          <a:p>
            <a:r>
              <a:rPr lang="de-AT" dirty="0">
                <a:solidFill>
                  <a:schemeClr val="accent1"/>
                </a:solidFill>
              </a:rPr>
              <a:t>n</a:t>
            </a:r>
            <a:r>
              <a:rPr lang="de-AT" dirty="0" smtClean="0">
                <a:solidFill>
                  <a:schemeClr val="accent1"/>
                </a:solidFill>
              </a:rPr>
              <a:t>iedrige Transportkosten </a:t>
            </a:r>
          </a:p>
          <a:p>
            <a:pPr marL="0" indent="0">
              <a:buNone/>
            </a:pPr>
            <a:r>
              <a:rPr lang="de-AT" sz="1800" dirty="0">
                <a:solidFill>
                  <a:schemeClr val="accent1"/>
                </a:solidFill>
              </a:rPr>
              <a:t> </a:t>
            </a:r>
            <a:r>
              <a:rPr lang="de-AT" sz="1800" dirty="0" smtClean="0">
                <a:solidFill>
                  <a:schemeClr val="accent1"/>
                </a:solidFill>
              </a:rPr>
              <a:t>  (gleichen längere Transportzeiten aus)</a:t>
            </a:r>
          </a:p>
          <a:p>
            <a:endParaRPr lang="de-AT" sz="1000" dirty="0" smtClean="0">
              <a:solidFill>
                <a:schemeClr val="accent1"/>
              </a:solidFill>
            </a:endParaRPr>
          </a:p>
          <a:p>
            <a:r>
              <a:rPr lang="de-AT" dirty="0">
                <a:solidFill>
                  <a:schemeClr val="accent1"/>
                </a:solidFill>
              </a:rPr>
              <a:t>h</a:t>
            </a:r>
            <a:r>
              <a:rPr lang="de-AT" dirty="0" smtClean="0">
                <a:solidFill>
                  <a:schemeClr val="accent1"/>
                </a:solidFill>
              </a:rPr>
              <a:t>ohe Sicherheitsstandards</a:t>
            </a:r>
          </a:p>
          <a:p>
            <a:endParaRPr lang="de-AT" sz="1000" dirty="0" smtClean="0">
              <a:solidFill>
                <a:schemeClr val="accent1"/>
              </a:solidFill>
            </a:endParaRPr>
          </a:p>
          <a:p>
            <a:r>
              <a:rPr lang="de-AT" dirty="0" smtClean="0">
                <a:solidFill>
                  <a:schemeClr val="accent1"/>
                </a:solidFill>
              </a:rPr>
              <a:t>Abmessungen und Infrastruktur </a:t>
            </a:r>
          </a:p>
          <a:p>
            <a:pPr marL="0" indent="0">
              <a:buNone/>
            </a:pPr>
            <a:r>
              <a:rPr lang="de-AT" sz="1800" dirty="0">
                <a:solidFill>
                  <a:schemeClr val="accent1"/>
                </a:solidFill>
              </a:rPr>
              <a:t> </a:t>
            </a:r>
            <a:r>
              <a:rPr lang="de-AT" sz="1800" dirty="0" smtClean="0">
                <a:solidFill>
                  <a:schemeClr val="accent1"/>
                </a:solidFill>
              </a:rPr>
              <a:t> (keine Anpassungen bei Schwer- und Übermaßgütern notwendig)</a:t>
            </a:r>
            <a:endParaRPr lang="de-AT" sz="1800" dirty="0">
              <a:solidFill>
                <a:schemeClr val="accent1"/>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10</a:t>
            </a:fld>
            <a:endParaRPr lang="de-AT" dirty="0">
              <a:solidFill>
                <a:prstClr val="white"/>
              </a:solidFill>
            </a:endParaRPr>
          </a:p>
        </p:txBody>
      </p:sp>
      <p:sp>
        <p:nvSpPr>
          <p:cNvPr id="7" name="Date Placeholder 6"/>
          <p:cNvSpPr>
            <a:spLocks noGrp="1"/>
          </p:cNvSpPr>
          <p:nvPr>
            <p:ph type="dt" sz="half" idx="10"/>
          </p:nvPr>
        </p:nvSpPr>
        <p:spPr/>
        <p:txBody>
          <a:bodyPr/>
          <a:lstStyle/>
          <a:p>
            <a:fld id="{903702A9-7EE9-4E1E-BC87-A6493D5B9DC3}" type="datetime7">
              <a:rPr lang="de-AT" smtClean="0">
                <a:solidFill>
                  <a:prstClr val="white"/>
                </a:solidFill>
              </a:rPr>
              <a:t>Mai-14</a:t>
            </a:fld>
            <a:endParaRPr lang="de-AT" dirty="0">
              <a:solidFill>
                <a:prstClr val="white"/>
              </a:solidFill>
            </a:endParaRP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88024" y="2060848"/>
            <a:ext cx="4355976" cy="34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278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323850" y="404813"/>
            <a:ext cx="8820150" cy="1008062"/>
          </a:xfrm>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b="1" dirty="0" smtClean="0">
                <a:solidFill>
                  <a:schemeClr val="accent1"/>
                </a:solidFill>
              </a:rPr>
              <a:t>klassische </a:t>
            </a:r>
            <a:r>
              <a:rPr lang="de-AT" b="1" dirty="0">
                <a:solidFill>
                  <a:schemeClr val="accent1"/>
                </a:solidFill>
              </a:rPr>
              <a:t>Märkte </a:t>
            </a:r>
            <a:r>
              <a:rPr lang="de-AT" b="1" dirty="0" smtClean="0">
                <a:solidFill>
                  <a:schemeClr val="accent1"/>
                </a:solidFill>
              </a:rPr>
              <a:t/>
            </a:r>
            <a:br>
              <a:rPr lang="de-AT" b="1" dirty="0" smtClean="0">
                <a:solidFill>
                  <a:schemeClr val="accent1"/>
                </a:solidFill>
              </a:rPr>
            </a:br>
            <a:r>
              <a:rPr lang="de-AT" b="1" dirty="0" smtClean="0">
                <a:solidFill>
                  <a:schemeClr val="accent1"/>
                </a:solidFill>
              </a:rPr>
              <a:t>Trockengutschifffahrt</a:t>
            </a:r>
            <a:endParaRPr lang="de-AT" b="1" dirty="0">
              <a:solidFill>
                <a:schemeClr val="accent1"/>
              </a:solidFill>
            </a:endParaRPr>
          </a:p>
        </p:txBody>
      </p:sp>
      <p:sp>
        <p:nvSpPr>
          <p:cNvPr id="38918" name="Text Box 5"/>
          <p:cNvSpPr txBox="1">
            <a:spLocks noChangeArrowheads="1"/>
          </p:cNvSpPr>
          <p:nvPr/>
        </p:nvSpPr>
        <p:spPr bwMode="auto">
          <a:xfrm>
            <a:off x="649586" y="2024751"/>
            <a:ext cx="2952328"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a:solidFill>
                  <a:schemeClr val="tx1"/>
                </a:solidFill>
                <a:latin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a:solidFill>
                  <a:schemeClr val="tx1"/>
                </a:solidFill>
                <a:latin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a:solidFill>
                  <a:schemeClr val="tx1"/>
                </a:solidFill>
                <a:latin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a:solidFill>
                  <a:schemeClr val="tx1"/>
                </a:solidFill>
                <a:latin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a:solidFill>
                  <a:schemeClr val="tx1"/>
                </a:solidFill>
                <a:latin typeface="Arial" charset="0"/>
              </a:defRPr>
            </a:lvl5pPr>
            <a:lvl6pPr marL="25146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a:solidFill>
                  <a:schemeClr val="tx1"/>
                </a:solidFill>
                <a:latin typeface="Arial" charset="0"/>
              </a:defRPr>
            </a:lvl6pPr>
            <a:lvl7pPr marL="29718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a:solidFill>
                  <a:schemeClr val="tx1"/>
                </a:solidFill>
                <a:latin typeface="Arial" charset="0"/>
              </a:defRPr>
            </a:lvl7pPr>
            <a:lvl8pPr marL="34290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a:solidFill>
                  <a:schemeClr val="tx1"/>
                </a:solidFill>
                <a:latin typeface="Arial" charset="0"/>
              </a:defRPr>
            </a:lvl8pPr>
            <a:lvl9pPr marL="38862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a:solidFill>
                  <a:schemeClr val="tx1"/>
                </a:solidFill>
                <a:latin typeface="Arial" charset="0"/>
              </a:defRPr>
            </a:lvl9pPr>
          </a:lstStyle>
          <a:p>
            <a:pPr algn="l" eaLnBrk="1" hangingPunct="1">
              <a:buClr>
                <a:srgbClr val="000000"/>
              </a:buClr>
              <a:buSzPct val="100000"/>
              <a:buFont typeface="Times New Roman" pitchFamily="18" charset="0"/>
              <a:buNone/>
            </a:pPr>
            <a:r>
              <a:rPr lang="de-DE" sz="2000" b="1" dirty="0" smtClean="0">
                <a:solidFill>
                  <a:schemeClr val="accent1"/>
                </a:solidFill>
                <a:latin typeface="+mn-lt"/>
              </a:rPr>
              <a:t>Erze, mineralische Rohstoffe </a:t>
            </a:r>
            <a:endParaRPr lang="de-DE" sz="2000" b="1" dirty="0">
              <a:solidFill>
                <a:schemeClr val="accent1"/>
              </a:solidFill>
              <a:latin typeface="+mn-lt"/>
            </a:endParaRPr>
          </a:p>
        </p:txBody>
      </p:sp>
      <p:sp>
        <p:nvSpPr>
          <p:cNvPr id="38920" name="Text Box 7"/>
          <p:cNvSpPr txBox="1">
            <a:spLocks noChangeArrowheads="1"/>
          </p:cNvSpPr>
          <p:nvPr/>
        </p:nvSpPr>
        <p:spPr bwMode="auto">
          <a:xfrm>
            <a:off x="3810685" y="2013588"/>
            <a:ext cx="5111262"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a:solidFill>
                  <a:schemeClr val="tx1"/>
                </a:solidFill>
                <a:latin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a:solidFill>
                  <a:schemeClr val="tx1"/>
                </a:solidFill>
                <a:latin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a:solidFill>
                  <a:schemeClr val="tx1"/>
                </a:solidFill>
                <a:latin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a:solidFill>
                  <a:schemeClr val="tx1"/>
                </a:solidFill>
                <a:latin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a:solidFill>
                  <a:schemeClr val="tx1"/>
                </a:solidFill>
                <a:latin typeface="Arial" charset="0"/>
              </a:defRPr>
            </a:lvl5pPr>
            <a:lvl6pPr marL="25146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a:solidFill>
                  <a:schemeClr val="tx1"/>
                </a:solidFill>
                <a:latin typeface="Arial" charset="0"/>
              </a:defRPr>
            </a:lvl6pPr>
            <a:lvl7pPr marL="29718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a:solidFill>
                  <a:schemeClr val="tx1"/>
                </a:solidFill>
                <a:latin typeface="Arial" charset="0"/>
              </a:defRPr>
            </a:lvl7pPr>
            <a:lvl8pPr marL="34290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a:solidFill>
                  <a:schemeClr val="tx1"/>
                </a:solidFill>
                <a:latin typeface="Arial" charset="0"/>
              </a:defRPr>
            </a:lvl8pPr>
            <a:lvl9pPr marL="38862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a:solidFill>
                  <a:schemeClr val="tx1"/>
                </a:solidFill>
                <a:latin typeface="Arial" charset="0"/>
              </a:defRPr>
            </a:lvl9pPr>
          </a:lstStyle>
          <a:p>
            <a:pPr algn="l" eaLnBrk="1" hangingPunct="1">
              <a:buClr>
                <a:srgbClr val="000000"/>
              </a:buClr>
              <a:buSzPct val="100000"/>
              <a:buFont typeface="Times New Roman" pitchFamily="18" charset="0"/>
              <a:buNone/>
            </a:pPr>
            <a:r>
              <a:rPr lang="de-DE" sz="2000" b="1" dirty="0">
                <a:solidFill>
                  <a:schemeClr val="accent1"/>
                </a:solidFill>
                <a:latin typeface="+mn-lt"/>
                <a:cs typeface="Arial" panose="020B0604020202020204" pitchFamily="34" charset="0"/>
              </a:rPr>
              <a:t>Land- und forstw. Produkte, Nahrungs- und Futtermittel</a:t>
            </a:r>
          </a:p>
        </p:txBody>
      </p:sp>
      <p:sp>
        <p:nvSpPr>
          <p:cNvPr id="12"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11</a:t>
            </a:fld>
            <a:endParaRPr lang="de-AT" dirty="0">
              <a:solidFill>
                <a:prstClr val="white"/>
              </a:solidFill>
            </a:endParaRPr>
          </a:p>
        </p:txBody>
      </p:sp>
      <p:sp>
        <p:nvSpPr>
          <p:cNvPr id="10" name="Content Placeholder 2"/>
          <p:cNvSpPr txBox="1">
            <a:spLocks/>
          </p:cNvSpPr>
          <p:nvPr/>
        </p:nvSpPr>
        <p:spPr>
          <a:xfrm>
            <a:off x="400992" y="5651137"/>
            <a:ext cx="8496000" cy="864000"/>
          </a:xfrm>
          <a:prstGeom prst="rect">
            <a:avLst/>
          </a:prstGeom>
          <a:ln w="19050">
            <a:solidFill>
              <a:schemeClr val="accent1"/>
            </a:solidFill>
          </a:ln>
        </p:spPr>
        <p:txBody>
          <a:bodyPr vert="horz" lIns="91440" tIns="45720" rIns="91440" bIns="45720" rtlCol="0" anchor="ctr">
            <a:normAutofit fontScale="2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None/>
            </a:pPr>
            <a:endParaRPr lang="de-DE" spc="60" dirty="0">
              <a:solidFill>
                <a:schemeClr val="accent1"/>
              </a:solidFill>
            </a:endParaRPr>
          </a:p>
          <a:p>
            <a:pPr marL="546100" indent="0">
              <a:buNone/>
            </a:pPr>
            <a:endParaRPr lang="de-AT" sz="3600" dirty="0" smtClean="0"/>
          </a:p>
          <a:p>
            <a:pPr marL="546100" indent="0">
              <a:buNone/>
            </a:pPr>
            <a:r>
              <a:rPr lang="de-AT" sz="8000" dirty="0" smtClean="0">
                <a:solidFill>
                  <a:schemeClr val="accent1"/>
                </a:solidFill>
              </a:rPr>
              <a:t>Erze, land- und forstwirtschaftliche Erzeugnisse ergeben etwa </a:t>
            </a:r>
            <a:r>
              <a:rPr lang="de-AT" sz="8000" dirty="0">
                <a:solidFill>
                  <a:schemeClr val="accent1"/>
                </a:solidFill>
              </a:rPr>
              <a:t>50 % des Gesamttransportaufkommens </a:t>
            </a:r>
            <a:r>
              <a:rPr lang="de-AT" sz="8000" dirty="0" smtClean="0">
                <a:solidFill>
                  <a:schemeClr val="accent1"/>
                </a:solidFill>
              </a:rPr>
              <a:t>auf der österreichischen Donau</a:t>
            </a:r>
          </a:p>
          <a:p>
            <a:pPr marL="546100" indent="0">
              <a:buNone/>
            </a:pPr>
            <a:endParaRPr lang="de-DE" sz="3600" spc="60" dirty="0">
              <a:solidFill>
                <a:schemeClr val="accent1"/>
              </a:solidFill>
            </a:endParaRPr>
          </a:p>
          <a:p>
            <a:pPr marL="546100" indent="0">
              <a:buNone/>
            </a:pPr>
            <a:endParaRPr lang="de-AT" sz="1800" dirty="0">
              <a:solidFill>
                <a:schemeClr val="tx2"/>
              </a:solidFill>
            </a:endParaRPr>
          </a:p>
        </p:txBody>
      </p:sp>
      <p:pic>
        <p:nvPicPr>
          <p:cNvPr id="1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7544" y="5852493"/>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p:nvPr/>
        </p:nvPicPr>
        <p:blipFill rotWithShape="1">
          <a:blip r:embed="rId4" cstate="screen">
            <a:extLst>
              <a:ext uri="{28A0092B-C50C-407E-A947-70E740481C1C}">
                <a14:useLocalDpi xmlns:a14="http://schemas.microsoft.com/office/drawing/2010/main"/>
              </a:ext>
            </a:extLst>
          </a:blip>
          <a:srcRect/>
          <a:stretch/>
        </p:blipFill>
        <p:spPr bwMode="auto">
          <a:xfrm>
            <a:off x="736516" y="2924944"/>
            <a:ext cx="2357656" cy="2160240"/>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5" cstate="screen">
            <a:extLst>
              <a:ext uri="{28A0092B-C50C-407E-A947-70E740481C1C}">
                <a14:useLocalDpi xmlns:a14="http://schemas.microsoft.com/office/drawing/2010/main"/>
              </a:ext>
            </a:extLst>
          </a:blip>
          <a:srcRect/>
          <a:stretch/>
        </p:blipFill>
        <p:spPr bwMode="auto">
          <a:xfrm>
            <a:off x="4926032" y="2924945"/>
            <a:ext cx="2266065" cy="2160239"/>
          </a:xfrm>
          <a:prstGeom prst="rect">
            <a:avLst/>
          </a:prstGeom>
          <a:ln>
            <a:noFill/>
          </a:ln>
          <a:extLst>
            <a:ext uri="{53640926-AAD7-44D8-BBD7-CCE9431645EC}">
              <a14:shadowObscured xmlns:a14="http://schemas.microsoft.com/office/drawing/2010/main"/>
            </a:ext>
          </a:extLst>
        </p:spPr>
      </p:pic>
      <p:sp>
        <p:nvSpPr>
          <p:cNvPr id="16" name="Textfeld 1"/>
          <p:cNvSpPr txBox="1">
            <a:spLocks noChangeArrowheads="1"/>
          </p:cNvSpPr>
          <p:nvPr/>
        </p:nvSpPr>
        <p:spPr bwMode="auto">
          <a:xfrm>
            <a:off x="1849494" y="2924945"/>
            <a:ext cx="14341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smtClean="0">
                <a:solidFill>
                  <a:schemeClr val="accent1"/>
                </a:solidFill>
                <a:latin typeface="+mn-lt"/>
              </a:rPr>
              <a:t>Quelle: Hafen Linz (Linz AG)</a:t>
            </a:r>
            <a:endParaRPr lang="de-DE" sz="800" dirty="0">
              <a:solidFill>
                <a:schemeClr val="accent1"/>
              </a:solidFill>
              <a:latin typeface="+mn-lt"/>
            </a:endParaRPr>
          </a:p>
        </p:txBody>
      </p:sp>
      <p:sp>
        <p:nvSpPr>
          <p:cNvPr id="17" name="Textfeld 1"/>
          <p:cNvSpPr txBox="1">
            <a:spLocks noChangeArrowheads="1"/>
          </p:cNvSpPr>
          <p:nvPr/>
        </p:nvSpPr>
        <p:spPr bwMode="auto">
          <a:xfrm>
            <a:off x="6228190" y="2924944"/>
            <a:ext cx="9639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smtClean="0">
                <a:solidFill>
                  <a:schemeClr val="accent1"/>
                </a:solidFill>
                <a:latin typeface="+mn-lt"/>
              </a:rPr>
              <a:t>Quelle: via donau</a:t>
            </a:r>
            <a:endParaRPr lang="de-DE" sz="800" dirty="0">
              <a:solidFill>
                <a:schemeClr val="accent1"/>
              </a:solidFill>
              <a:latin typeface="+mn-lt"/>
            </a:endParaRPr>
          </a:p>
        </p:txBody>
      </p:sp>
      <p:sp>
        <p:nvSpPr>
          <p:cNvPr id="3" name="Date Placeholder 2"/>
          <p:cNvSpPr>
            <a:spLocks noGrp="1"/>
          </p:cNvSpPr>
          <p:nvPr>
            <p:ph type="dt" sz="half" idx="10"/>
          </p:nvPr>
        </p:nvSpPr>
        <p:spPr/>
        <p:txBody>
          <a:bodyPr/>
          <a:lstStyle/>
          <a:p>
            <a:fld id="{6A74A3A7-44DE-467E-8AE2-0A8095CC2E50}" type="datetime7">
              <a:rPr lang="de-AT" smtClean="0">
                <a:solidFill>
                  <a:prstClr val="white"/>
                </a:solidFill>
              </a:rPr>
              <a:t>Mai-14</a:t>
            </a:fld>
            <a:endParaRPr lang="de-AT" dirty="0">
              <a:solidFill>
                <a:prstClr val="white"/>
              </a:solidFill>
            </a:endParaRPr>
          </a:p>
        </p:txBody>
      </p:sp>
    </p:spTree>
    <p:extLst>
      <p:ext uri="{BB962C8B-B14F-4D97-AF65-F5344CB8AC3E}">
        <p14:creationId xmlns:p14="http://schemas.microsoft.com/office/powerpoint/2010/main" val="381563238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250582" y="404813"/>
            <a:ext cx="8893419" cy="1008062"/>
          </a:xfrm>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normAutofit/>
          </a:bodyPr>
          <a:lstStyle/>
          <a:p>
            <a:pP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b="1" dirty="0" smtClean="0">
                <a:solidFill>
                  <a:schemeClr val="accent1"/>
                </a:solidFill>
              </a:rPr>
              <a:t>klassische Märkte </a:t>
            </a:r>
            <a:br>
              <a:rPr lang="de-AT" b="1" dirty="0" smtClean="0">
                <a:solidFill>
                  <a:schemeClr val="accent1"/>
                </a:solidFill>
              </a:rPr>
            </a:br>
            <a:r>
              <a:rPr lang="de-AT" b="1" dirty="0" smtClean="0">
                <a:solidFill>
                  <a:schemeClr val="accent1"/>
                </a:solidFill>
              </a:rPr>
              <a:t>Flüssigguttransporte</a:t>
            </a:r>
          </a:p>
        </p:txBody>
      </p:sp>
      <p:sp>
        <p:nvSpPr>
          <p:cNvPr id="8"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12</a:t>
            </a:fld>
            <a:endParaRPr lang="de-AT" dirty="0">
              <a:solidFill>
                <a:prstClr val="white"/>
              </a:solidFill>
            </a:endParaRPr>
          </a:p>
        </p:txBody>
      </p:sp>
      <p:sp>
        <p:nvSpPr>
          <p:cNvPr id="2" name="Rectangle 1"/>
          <p:cNvSpPr/>
          <p:nvPr/>
        </p:nvSpPr>
        <p:spPr>
          <a:xfrm>
            <a:off x="445196" y="1983974"/>
            <a:ext cx="3717108" cy="381323"/>
          </a:xfrm>
          <a:prstGeom prst="rect">
            <a:avLst/>
          </a:prstGeom>
        </p:spPr>
        <p:txBody>
          <a:bodyPr wrap="none">
            <a:spAutoFit/>
          </a:bodyPr>
          <a:lstStyle/>
          <a:p>
            <a:pPr marL="342900" indent="-342900">
              <a:lnSpc>
                <a:spcPct val="75000"/>
              </a:lnSpc>
              <a:spcBef>
                <a:spcPct val="20000"/>
              </a:spcBef>
              <a:buClr>
                <a:srgbClr val="1E3A7C"/>
              </a:buClr>
            </a:pPr>
            <a:r>
              <a:rPr lang="de-DE" b="1" dirty="0">
                <a:solidFill>
                  <a:schemeClr val="accent1"/>
                </a:solidFill>
              </a:rPr>
              <a:t>	</a:t>
            </a:r>
            <a:r>
              <a:rPr lang="de-DE" sz="2400" b="1" dirty="0">
                <a:solidFill>
                  <a:schemeClr val="accent1"/>
                </a:solidFill>
              </a:rPr>
              <a:t>Erdölerzeugnisse</a:t>
            </a:r>
            <a:r>
              <a:rPr lang="de-DE" sz="2000" b="1" dirty="0">
                <a:solidFill>
                  <a:schemeClr val="accent1"/>
                </a:solidFill>
              </a:rPr>
              <a:t> </a:t>
            </a:r>
            <a:r>
              <a:rPr lang="de-DE" sz="2000" dirty="0">
                <a:solidFill>
                  <a:schemeClr val="accent1"/>
                </a:solidFill>
              </a:rPr>
              <a:t>(NST/R 3)</a:t>
            </a:r>
          </a:p>
        </p:txBody>
      </p:sp>
      <p:sp>
        <p:nvSpPr>
          <p:cNvPr id="9" name="Content Placeholder 2"/>
          <p:cNvSpPr txBox="1">
            <a:spLocks/>
          </p:cNvSpPr>
          <p:nvPr/>
        </p:nvSpPr>
        <p:spPr>
          <a:xfrm>
            <a:off x="395536" y="5651137"/>
            <a:ext cx="8496000" cy="864000"/>
          </a:xfrm>
          <a:prstGeom prst="rect">
            <a:avLst/>
          </a:prstGeom>
          <a:ln w="19050">
            <a:solidFill>
              <a:schemeClr val="accent1"/>
            </a:solidFill>
          </a:ln>
        </p:spPr>
        <p:txBody>
          <a:bodyPr vert="horz" lIns="91440" tIns="45720" rIns="91440" bIns="45720" rtlCol="0" anchor="ctr">
            <a:normAutofit fontScale="2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None/>
            </a:pPr>
            <a:endParaRPr lang="de-DE" spc="60" dirty="0">
              <a:solidFill>
                <a:schemeClr val="accent1"/>
              </a:solidFill>
            </a:endParaRPr>
          </a:p>
          <a:p>
            <a:pPr marL="546100" indent="0">
              <a:buNone/>
            </a:pPr>
            <a:endParaRPr lang="de-AT" sz="3600" dirty="0" smtClean="0"/>
          </a:p>
          <a:p>
            <a:pPr marL="546100" indent="0">
              <a:buNone/>
            </a:pPr>
            <a:r>
              <a:rPr lang="de-AT" sz="8000" dirty="0" smtClean="0">
                <a:solidFill>
                  <a:schemeClr val="accent1"/>
                </a:solidFill>
              </a:rPr>
              <a:t>Flüssigguttransporte machen ca. 20 % des Gesamttransportaufkommens auf der österreichischen Donau aus</a:t>
            </a:r>
          </a:p>
          <a:p>
            <a:pPr marL="546100" indent="0">
              <a:buNone/>
            </a:pPr>
            <a:endParaRPr lang="de-DE" sz="3600" spc="60" dirty="0">
              <a:solidFill>
                <a:schemeClr val="accent1"/>
              </a:solidFill>
            </a:endParaRPr>
          </a:p>
          <a:p>
            <a:pPr marL="546100" indent="0">
              <a:buNone/>
            </a:pPr>
            <a:endParaRPr lang="de-AT" sz="1800" dirty="0">
              <a:solidFill>
                <a:schemeClr val="tx2"/>
              </a:solidFill>
            </a:endParaRPr>
          </a:p>
        </p:txBody>
      </p:sp>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7544" y="5852493"/>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C:\Users\P41184\AppData\Local\Microsoft\Windows\Temporary Internet Files\Content.IE5\GAL9TK10\MP900385989[1].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8365" y="2708920"/>
            <a:ext cx="2224586" cy="2141432"/>
          </a:xfrm>
          <a:prstGeom prst="rect">
            <a:avLst/>
          </a:prstGeom>
          <a:noFill/>
          <a:ln>
            <a:noFill/>
          </a:ln>
        </p:spPr>
      </p:pic>
      <p:pic>
        <p:nvPicPr>
          <p:cNvPr id="12" name="Picture 11"/>
          <p:cNvPicPr/>
          <p:nvPr/>
        </p:nvPicPr>
        <p:blipFill rotWithShape="1">
          <a:blip r:embed="rId5" cstate="screen">
            <a:extLst>
              <a:ext uri="{28A0092B-C50C-407E-A947-70E740481C1C}">
                <a14:useLocalDpi xmlns:a14="http://schemas.microsoft.com/office/drawing/2010/main"/>
              </a:ext>
            </a:extLst>
          </a:blip>
          <a:srcRect/>
          <a:stretch/>
        </p:blipFill>
        <p:spPr bwMode="auto">
          <a:xfrm>
            <a:off x="5004048" y="2708920"/>
            <a:ext cx="2650336" cy="2232247"/>
          </a:xfrm>
          <a:prstGeom prst="rect">
            <a:avLst/>
          </a:prstGeom>
          <a:ln>
            <a:noFill/>
          </a:ln>
          <a:extLst>
            <a:ext uri="{53640926-AAD7-44D8-BBD7-CCE9431645EC}">
              <a14:shadowObscured xmlns:a14="http://schemas.microsoft.com/office/drawing/2010/main"/>
            </a:ext>
          </a:extLst>
        </p:spPr>
      </p:pic>
      <p:sp>
        <p:nvSpPr>
          <p:cNvPr id="13" name="Textfeld 6"/>
          <p:cNvSpPr txBox="1"/>
          <p:nvPr/>
        </p:nvSpPr>
        <p:spPr>
          <a:xfrm>
            <a:off x="6490554" y="2657817"/>
            <a:ext cx="1196323" cy="246221"/>
          </a:xfrm>
          <a:prstGeom prst="rect">
            <a:avLst/>
          </a:prstGeom>
          <a:noFill/>
        </p:spPr>
        <p:txBody>
          <a:bodyPr wrap="square" rtlCol="0">
            <a:spAutoFit/>
          </a:bodyPr>
          <a:lstStyle/>
          <a:p>
            <a:pPr algn="r"/>
            <a:r>
              <a:rPr lang="de-AT" sz="1000" dirty="0" smtClean="0">
                <a:solidFill>
                  <a:schemeClr val="accent1"/>
                </a:solidFill>
              </a:rPr>
              <a:t> Quelle: via donau</a:t>
            </a:r>
            <a:endParaRPr lang="de-DE" sz="1000" dirty="0">
              <a:solidFill>
                <a:schemeClr val="accent1"/>
              </a:solidFill>
            </a:endParaRPr>
          </a:p>
        </p:txBody>
      </p:sp>
      <p:sp>
        <p:nvSpPr>
          <p:cNvPr id="4" name="Date Placeholder 3"/>
          <p:cNvSpPr>
            <a:spLocks noGrp="1"/>
          </p:cNvSpPr>
          <p:nvPr>
            <p:ph type="dt" sz="half" idx="10"/>
          </p:nvPr>
        </p:nvSpPr>
        <p:spPr/>
        <p:txBody>
          <a:bodyPr/>
          <a:lstStyle/>
          <a:p>
            <a:fld id="{22A4F191-A125-466A-B8CA-55FDFA4C86A9}" type="datetime7">
              <a:rPr lang="de-AT" smtClean="0">
                <a:solidFill>
                  <a:prstClr val="white"/>
                </a:solidFill>
              </a:rPr>
              <a:t>Mai-14</a:t>
            </a:fld>
            <a:endParaRPr lang="de-AT" dirty="0">
              <a:solidFill>
                <a:prstClr val="white"/>
              </a:solidFill>
            </a:endParaRPr>
          </a:p>
        </p:txBody>
      </p:sp>
    </p:spTree>
    <p:extLst>
      <p:ext uri="{BB962C8B-B14F-4D97-AF65-F5344CB8AC3E}">
        <p14:creationId xmlns:p14="http://schemas.microsoft.com/office/powerpoint/2010/main" val="175315719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ltLang="de-DE" b="1" dirty="0" smtClean="0">
                <a:solidFill>
                  <a:schemeClr val="accent1"/>
                </a:solidFill>
              </a:rPr>
              <a:t>weitere Güter</a:t>
            </a:r>
            <a:endParaRPr lang="de-AT" dirty="0">
              <a:solidFill>
                <a:schemeClr val="accent1"/>
              </a:solidFill>
            </a:endParaRPr>
          </a:p>
        </p:txBody>
      </p:sp>
      <p:sp>
        <p:nvSpPr>
          <p:cNvPr id="3" name="Content Placeholder 2"/>
          <p:cNvSpPr>
            <a:spLocks noGrp="1"/>
          </p:cNvSpPr>
          <p:nvPr>
            <p:ph sz="half" idx="1"/>
          </p:nvPr>
        </p:nvSpPr>
        <p:spPr>
          <a:xfrm>
            <a:off x="457200" y="1673352"/>
            <a:ext cx="3024336" cy="4718304"/>
          </a:xfrm>
        </p:spPr>
        <p:txBody>
          <a:bodyPr>
            <a:normAutofit/>
          </a:bodyPr>
          <a:lstStyle/>
          <a:p>
            <a:r>
              <a:rPr lang="de-AT" sz="2400" spc="60" dirty="0" smtClean="0">
                <a:solidFill>
                  <a:schemeClr val="accent1"/>
                </a:solidFill>
              </a:rPr>
              <a:t>Baustoffe</a:t>
            </a:r>
          </a:p>
          <a:p>
            <a:pPr>
              <a:buFont typeface="Courier New" panose="02070309020205020404" pitchFamily="49" charset="0"/>
              <a:buChar char="o"/>
            </a:pPr>
            <a:endParaRPr lang="de-AT" sz="2400" spc="60" dirty="0">
              <a:solidFill>
                <a:schemeClr val="accent1"/>
              </a:solidFill>
            </a:endParaRPr>
          </a:p>
          <a:p>
            <a:pPr>
              <a:buFont typeface="Courier New" panose="02070309020205020404" pitchFamily="49" charset="0"/>
              <a:buChar char="o"/>
            </a:pPr>
            <a:endParaRPr lang="de-AT" sz="2400" spc="60" dirty="0" smtClean="0">
              <a:solidFill>
                <a:schemeClr val="accent1"/>
              </a:solidFill>
            </a:endParaRPr>
          </a:p>
          <a:p>
            <a:pPr>
              <a:buFont typeface="Courier New" panose="02070309020205020404" pitchFamily="49" charset="0"/>
              <a:buChar char="o"/>
            </a:pPr>
            <a:endParaRPr lang="de-AT" sz="2400" spc="60" dirty="0" smtClean="0">
              <a:solidFill>
                <a:schemeClr val="accent1"/>
              </a:solidFill>
            </a:endParaRPr>
          </a:p>
          <a:p>
            <a:pPr>
              <a:buFont typeface="Courier New" panose="02070309020205020404" pitchFamily="49" charset="0"/>
              <a:buChar char="o"/>
            </a:pPr>
            <a:endParaRPr lang="de-AT" sz="2400" spc="60" dirty="0">
              <a:solidFill>
                <a:schemeClr val="accent1"/>
              </a:solidFill>
            </a:endParaRPr>
          </a:p>
          <a:p>
            <a:r>
              <a:rPr lang="de-AT" sz="2400" spc="60" dirty="0" smtClean="0">
                <a:solidFill>
                  <a:schemeClr val="accent1"/>
                </a:solidFill>
              </a:rPr>
              <a:t>Altstoffe und</a:t>
            </a:r>
          </a:p>
          <a:p>
            <a:pPr marL="0" indent="0">
              <a:buNone/>
            </a:pPr>
            <a:r>
              <a:rPr lang="de-AT" sz="2400" spc="60" dirty="0">
                <a:solidFill>
                  <a:schemeClr val="accent1"/>
                </a:solidFill>
              </a:rPr>
              <a:t> </a:t>
            </a:r>
            <a:r>
              <a:rPr lang="de-AT" sz="2400" spc="60" dirty="0" smtClean="0">
                <a:solidFill>
                  <a:schemeClr val="accent1"/>
                </a:solidFill>
              </a:rPr>
              <a:t>  Abfälle</a:t>
            </a:r>
          </a:p>
          <a:p>
            <a:pPr>
              <a:buFont typeface="Courier New" panose="02070309020205020404" pitchFamily="49" charset="0"/>
              <a:buChar char="o"/>
            </a:pPr>
            <a:endParaRPr lang="de-AT" sz="2400" dirty="0">
              <a:solidFill>
                <a:schemeClr val="accent1"/>
              </a:solidFill>
            </a:endParaRPr>
          </a:p>
        </p:txBody>
      </p:sp>
      <p:sp>
        <p:nvSpPr>
          <p:cNvPr id="4" name="Content Placeholder 3"/>
          <p:cNvSpPr>
            <a:spLocks noGrp="1"/>
          </p:cNvSpPr>
          <p:nvPr>
            <p:ph sz="half" idx="2"/>
          </p:nvPr>
        </p:nvSpPr>
        <p:spPr>
          <a:xfrm>
            <a:off x="6181797" y="1713143"/>
            <a:ext cx="3102901" cy="4718304"/>
          </a:xfrm>
        </p:spPr>
        <p:txBody>
          <a:bodyPr>
            <a:normAutofit/>
          </a:bodyPr>
          <a:lstStyle/>
          <a:p>
            <a:r>
              <a:rPr lang="de-AT" sz="2400" spc="60" dirty="0" smtClean="0">
                <a:solidFill>
                  <a:schemeClr val="accent1"/>
                </a:solidFill>
              </a:rPr>
              <a:t>biogene Rohstoffe</a:t>
            </a:r>
          </a:p>
          <a:p>
            <a:endParaRPr lang="de-AT" sz="2400" dirty="0">
              <a:solidFill>
                <a:schemeClr val="accent1"/>
              </a:solidFill>
            </a:endParaRPr>
          </a:p>
          <a:p>
            <a:endParaRPr lang="de-AT" sz="2400" dirty="0" smtClean="0">
              <a:solidFill>
                <a:schemeClr val="accent1"/>
              </a:solidFill>
            </a:endParaRPr>
          </a:p>
          <a:p>
            <a:pPr marL="0" indent="0">
              <a:buNone/>
            </a:pPr>
            <a:endParaRPr lang="de-AT" sz="2400" dirty="0" smtClean="0">
              <a:solidFill>
                <a:schemeClr val="accent1"/>
              </a:solidFill>
            </a:endParaRPr>
          </a:p>
          <a:p>
            <a:pPr marL="0" indent="0">
              <a:buNone/>
            </a:pPr>
            <a:endParaRPr lang="de-AT" sz="2400" dirty="0">
              <a:solidFill>
                <a:schemeClr val="accent1"/>
              </a:solidFill>
            </a:endParaRPr>
          </a:p>
          <a:p>
            <a:r>
              <a:rPr lang="de-AT" sz="2400" spc="60" dirty="0">
                <a:solidFill>
                  <a:schemeClr val="accent1"/>
                </a:solidFill>
              </a:rPr>
              <a:t>Schwer- und </a:t>
            </a:r>
          </a:p>
          <a:p>
            <a:pPr marL="0" indent="0">
              <a:buNone/>
            </a:pPr>
            <a:r>
              <a:rPr lang="de-AT" sz="2400" spc="60" dirty="0">
                <a:solidFill>
                  <a:schemeClr val="accent1"/>
                </a:solidFill>
              </a:rPr>
              <a:t>  Übermaßgüter</a:t>
            </a:r>
          </a:p>
          <a:p>
            <a:endParaRPr lang="de-AT" sz="2400" dirty="0">
              <a:solidFill>
                <a:schemeClr val="accent1"/>
              </a:solidFill>
            </a:endParaRPr>
          </a:p>
        </p:txBody>
      </p:sp>
      <p:sp>
        <p:nvSpPr>
          <p:cNvPr id="52226" name="Foliennummernplatzhalter 3"/>
          <p:cNvSpPr>
            <a:spLocks noGrp="1"/>
          </p:cNvSpPr>
          <p:nvPr>
            <p:ph type="sldNum" sz="quarter" idx="12"/>
          </p:nvPr>
        </p:nvSpPr>
        <p:spPr>
          <a:xfrm>
            <a:off x="6994409" y="6585160"/>
            <a:ext cx="1066800" cy="3291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1E3A7C"/>
              </a:buClr>
              <a:buChar char="•"/>
              <a:defRPr sz="2400">
                <a:solidFill>
                  <a:srgbClr val="1E3A6C"/>
                </a:solidFill>
                <a:latin typeface="Arial" charset="0"/>
                <a:ea typeface="ヒラギノ角ゴ Pro W3" charset="-128"/>
              </a:defRPr>
            </a:lvl1pPr>
            <a:lvl2pPr marL="37931725" indent="-37474525" eaLnBrk="0" hangingPunct="0">
              <a:spcBef>
                <a:spcPct val="20000"/>
              </a:spcBef>
              <a:buClr>
                <a:srgbClr val="1E3A7C"/>
              </a:buClr>
              <a:buChar char="•"/>
              <a:defRPr sz="2400">
                <a:solidFill>
                  <a:srgbClr val="1E3A6C"/>
                </a:solidFill>
                <a:latin typeface="Arial" charset="0"/>
                <a:ea typeface="ヒラギノ角ゴ Pro W3" charset="-128"/>
              </a:defRPr>
            </a:lvl2pPr>
            <a:lvl3pPr marL="1143000" indent="-228600" eaLnBrk="0" hangingPunct="0">
              <a:spcBef>
                <a:spcPct val="20000"/>
              </a:spcBef>
              <a:buClr>
                <a:srgbClr val="1E3A7C"/>
              </a:buClr>
              <a:buChar char="•"/>
              <a:defRPr>
                <a:solidFill>
                  <a:srgbClr val="1E3A6C"/>
                </a:solidFill>
                <a:latin typeface="Arial" charset="0"/>
                <a:ea typeface="ヒラギノ角ゴ Pro W3" charset="-128"/>
              </a:defRPr>
            </a:lvl3pPr>
            <a:lvl4pPr marL="1600200" indent="-228600" eaLnBrk="0" hangingPunct="0">
              <a:spcBef>
                <a:spcPct val="20000"/>
              </a:spcBef>
              <a:buClr>
                <a:srgbClr val="737A7C"/>
              </a:buClr>
              <a:buChar char="•"/>
              <a:defRPr sz="2000">
                <a:solidFill>
                  <a:schemeClr val="tx1"/>
                </a:solidFill>
                <a:latin typeface="Arial" charset="0"/>
                <a:ea typeface="ヒラギノ角ゴ Pro W3" charset="-128"/>
              </a:defRPr>
            </a:lvl4pPr>
            <a:lvl5pPr marL="2057400" indent="-228600" eaLnBrk="0" hangingPunct="0">
              <a:spcBef>
                <a:spcPct val="20000"/>
              </a:spcBef>
              <a:buClr>
                <a:srgbClr val="737A7C"/>
              </a:buClr>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lr>
                <a:srgbClr val="737A7C"/>
              </a:buClr>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lr>
                <a:srgbClr val="737A7C"/>
              </a:buClr>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lr>
                <a:srgbClr val="737A7C"/>
              </a:buClr>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lr>
                <a:srgbClr val="737A7C"/>
              </a:buClr>
              <a:buChar char="•"/>
              <a:defRPr sz="2000">
                <a:solidFill>
                  <a:schemeClr val="tx1"/>
                </a:solidFill>
                <a:latin typeface="Arial" charset="0"/>
                <a:ea typeface="ヒラギノ角ゴ Pro W3" charset="-128"/>
              </a:defRPr>
            </a:lvl9pPr>
          </a:lstStyle>
          <a:p>
            <a:pPr eaLnBrk="1" hangingPunct="1">
              <a:spcBef>
                <a:spcPct val="0"/>
              </a:spcBef>
              <a:buClrTx/>
              <a:buFontTx/>
              <a:buNone/>
            </a:pPr>
            <a:r>
              <a:rPr lang="de-DE" altLang="de-DE" sz="800" dirty="0">
                <a:solidFill>
                  <a:schemeClr val="bg1"/>
                </a:solidFill>
              </a:rPr>
              <a:t>©</a:t>
            </a:r>
            <a:r>
              <a:rPr lang="de-DE" altLang="de-DE" sz="800" b="0" dirty="0">
                <a:solidFill>
                  <a:schemeClr val="bg1"/>
                </a:solidFill>
              </a:rPr>
              <a:t> via donau </a:t>
            </a:r>
            <a:r>
              <a:rPr lang="de-DE" altLang="de-DE" sz="800" dirty="0">
                <a:solidFill>
                  <a:schemeClr val="bg1"/>
                </a:solidFill>
              </a:rPr>
              <a:t>I</a:t>
            </a:r>
            <a:r>
              <a:rPr lang="de-DE" altLang="de-DE" sz="800" b="0" dirty="0">
                <a:solidFill>
                  <a:schemeClr val="bg1"/>
                </a:solidFill>
              </a:rPr>
              <a:t> </a:t>
            </a:r>
            <a:fld id="{603299A4-EB5D-46AE-84D0-53E98E12F0B5}" type="slidenum">
              <a:rPr lang="en-GB" altLang="de-DE" sz="800" b="0">
                <a:solidFill>
                  <a:schemeClr val="bg1"/>
                </a:solidFill>
              </a:rPr>
              <a:pPr eaLnBrk="1" hangingPunct="1">
                <a:spcBef>
                  <a:spcPct val="0"/>
                </a:spcBef>
                <a:buClrTx/>
                <a:buFontTx/>
                <a:buNone/>
              </a:pPr>
              <a:t>13</a:t>
            </a:fld>
            <a:endParaRPr lang="en-GB" altLang="de-DE" sz="800" b="0" dirty="0">
              <a:solidFill>
                <a:schemeClr val="bg1"/>
              </a:solidFill>
            </a:endParaRPr>
          </a:p>
        </p:txBody>
      </p:sp>
      <p:sp>
        <p:nvSpPr>
          <p:cNvPr id="5" name="TextBox 4"/>
          <p:cNvSpPr txBox="1"/>
          <p:nvPr/>
        </p:nvSpPr>
        <p:spPr>
          <a:xfrm>
            <a:off x="3449482" y="3045978"/>
            <a:ext cx="2012158" cy="461665"/>
          </a:xfrm>
          <a:prstGeom prst="rect">
            <a:avLst/>
          </a:prstGeom>
          <a:noFill/>
        </p:spPr>
        <p:txBody>
          <a:bodyPr wrap="square" rtlCol="0">
            <a:spAutoFit/>
          </a:bodyPr>
          <a:lstStyle/>
          <a:p>
            <a:pPr marL="342900" indent="-342900">
              <a:buFont typeface="Arial" panose="020B0604020202020204" pitchFamily="34" charset="0"/>
              <a:buChar char="•"/>
            </a:pPr>
            <a:r>
              <a:rPr lang="de-AT" sz="2400" spc="60" dirty="0" smtClean="0">
                <a:solidFill>
                  <a:schemeClr val="accent1"/>
                </a:solidFill>
              </a:rPr>
              <a:t>Neuwagen</a:t>
            </a:r>
            <a:endParaRPr lang="de-AT" sz="2400" spc="60" dirty="0">
              <a:solidFill>
                <a:schemeClr val="accent1"/>
              </a:solidFill>
            </a:endParaRPr>
          </a:p>
        </p:txBody>
      </p:sp>
      <p:sp>
        <p:nvSpPr>
          <p:cNvPr id="13" name="Foliennummernplatzhalter 4"/>
          <p:cNvSpPr txBox="1">
            <a:spLocks/>
          </p:cNvSpPr>
          <p:nvPr/>
        </p:nvSpPr>
        <p:spPr>
          <a:xfrm>
            <a:off x="7596336" y="6597352"/>
            <a:ext cx="1066800" cy="329184"/>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4D7BA-8E13-46FE-8871-8877FE7E3568}" type="slidenum">
              <a:rPr lang="de-AT" smtClean="0">
                <a:solidFill>
                  <a:prstClr val="white"/>
                </a:solidFill>
              </a:rPr>
              <a:pPr/>
              <a:t>13</a:t>
            </a:fld>
            <a:endParaRPr lang="de-AT" dirty="0">
              <a:solidFill>
                <a:prstClr val="white"/>
              </a:solidFill>
            </a:endParaRPr>
          </a:p>
        </p:txBody>
      </p:sp>
      <p:pic>
        <p:nvPicPr>
          <p:cNvPr id="14" name="Picture 13"/>
          <p:cNvPicPr/>
          <p:nvPr/>
        </p:nvPicPr>
        <p:blipFill rotWithShape="1">
          <a:blip r:embed="rId3" cstate="screen">
            <a:extLst>
              <a:ext uri="{28A0092B-C50C-407E-A947-70E740481C1C}">
                <a14:useLocalDpi xmlns:a14="http://schemas.microsoft.com/office/drawing/2010/main"/>
              </a:ext>
            </a:extLst>
          </a:blip>
          <a:srcRect/>
          <a:stretch/>
        </p:blipFill>
        <p:spPr bwMode="auto">
          <a:xfrm>
            <a:off x="6444208" y="4941167"/>
            <a:ext cx="1931080" cy="1490279"/>
          </a:xfrm>
          <a:prstGeom prst="rect">
            <a:avLst/>
          </a:prstGeom>
          <a:ln>
            <a:noFill/>
          </a:ln>
          <a:extLst>
            <a:ext uri="{53640926-AAD7-44D8-BBD7-CCE9431645EC}">
              <a14:shadowObscured xmlns:a14="http://schemas.microsoft.com/office/drawing/2010/main"/>
            </a:ext>
          </a:extLst>
        </p:spPr>
      </p:pic>
      <p:sp>
        <p:nvSpPr>
          <p:cNvPr id="15" name="Textfeld 1"/>
          <p:cNvSpPr txBox="1">
            <a:spLocks noChangeArrowheads="1"/>
          </p:cNvSpPr>
          <p:nvPr/>
        </p:nvSpPr>
        <p:spPr bwMode="auto">
          <a:xfrm>
            <a:off x="7409749" y="6216002"/>
            <a:ext cx="11478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smtClean="0">
                <a:solidFill>
                  <a:schemeClr val="accent1"/>
                </a:solidFill>
                <a:latin typeface="+mn-lt"/>
              </a:rPr>
              <a:t>Quelle: via </a:t>
            </a:r>
            <a:r>
              <a:rPr lang="de-DE" sz="800" dirty="0">
                <a:solidFill>
                  <a:schemeClr val="accent1"/>
                </a:solidFill>
                <a:latin typeface="+mn-lt"/>
              </a:rPr>
              <a:t>donau</a:t>
            </a:r>
          </a:p>
        </p:txBody>
      </p:sp>
      <p:pic>
        <p:nvPicPr>
          <p:cNvPr id="17" name="Picture 16"/>
          <p:cNvPicPr/>
          <p:nvPr/>
        </p:nvPicPr>
        <p:blipFill rotWithShape="1">
          <a:blip r:embed="rId4" cstate="screen">
            <a:extLst>
              <a:ext uri="{28A0092B-C50C-407E-A947-70E740481C1C}">
                <a14:useLocalDpi xmlns:a14="http://schemas.microsoft.com/office/drawing/2010/main"/>
              </a:ext>
            </a:extLst>
          </a:blip>
          <a:srcRect/>
          <a:stretch/>
        </p:blipFill>
        <p:spPr bwMode="auto">
          <a:xfrm>
            <a:off x="462778" y="4734920"/>
            <a:ext cx="2143105" cy="1586468"/>
          </a:xfrm>
          <a:prstGeom prst="rect">
            <a:avLst/>
          </a:prstGeom>
          <a:ln>
            <a:noFill/>
          </a:ln>
          <a:extLst>
            <a:ext uri="{53640926-AAD7-44D8-BBD7-CCE9431645EC}">
              <a14:shadowObscured xmlns:a14="http://schemas.microsoft.com/office/drawing/2010/main"/>
            </a:ext>
          </a:extLst>
        </p:spPr>
      </p:pic>
      <p:sp>
        <p:nvSpPr>
          <p:cNvPr id="18" name="Textfeld 1"/>
          <p:cNvSpPr txBox="1">
            <a:spLocks noChangeArrowheads="1"/>
          </p:cNvSpPr>
          <p:nvPr/>
        </p:nvSpPr>
        <p:spPr bwMode="auto">
          <a:xfrm>
            <a:off x="1220448" y="4725723"/>
            <a:ext cx="15513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smtClean="0">
                <a:solidFill>
                  <a:schemeClr val="accent1"/>
                </a:solidFill>
                <a:latin typeface="+mn-lt"/>
              </a:rPr>
              <a:t>Quelle: EHG Ennshafen GmbH</a:t>
            </a:r>
            <a:endParaRPr lang="de-DE" sz="800" dirty="0">
              <a:solidFill>
                <a:schemeClr val="accent1"/>
              </a:solidFill>
              <a:latin typeface="+mn-lt"/>
            </a:endParaRPr>
          </a:p>
        </p:txBody>
      </p:sp>
      <p:pic>
        <p:nvPicPr>
          <p:cNvPr id="20" name="Picture 19"/>
          <p:cNvPicPr/>
          <p:nvPr/>
        </p:nvPicPr>
        <p:blipFill rotWithShape="1">
          <a:blip r:embed="rId5" cstate="screen">
            <a:extLst>
              <a:ext uri="{28A0092B-C50C-407E-A947-70E740481C1C}">
                <a14:useLocalDpi xmlns:a14="http://schemas.microsoft.com/office/drawing/2010/main"/>
              </a:ext>
            </a:extLst>
          </a:blip>
          <a:srcRect/>
          <a:stretch/>
        </p:blipFill>
        <p:spPr bwMode="auto">
          <a:xfrm>
            <a:off x="3393471" y="3507643"/>
            <a:ext cx="2292518" cy="1606471"/>
          </a:xfrm>
          <a:prstGeom prst="rect">
            <a:avLst/>
          </a:prstGeom>
          <a:ln>
            <a:noFill/>
          </a:ln>
          <a:extLst>
            <a:ext uri="{53640926-AAD7-44D8-BBD7-CCE9431645EC}">
              <a14:shadowObscured xmlns:a14="http://schemas.microsoft.com/office/drawing/2010/main"/>
            </a:ext>
          </a:extLst>
        </p:spPr>
      </p:pic>
      <p:sp>
        <p:nvSpPr>
          <p:cNvPr id="21" name="Textfeld 1"/>
          <p:cNvSpPr txBox="1">
            <a:spLocks noChangeArrowheads="1"/>
          </p:cNvSpPr>
          <p:nvPr/>
        </p:nvSpPr>
        <p:spPr bwMode="auto">
          <a:xfrm>
            <a:off x="4716016" y="3498647"/>
            <a:ext cx="9699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smtClean="0">
                <a:solidFill>
                  <a:schemeClr val="accent1"/>
                </a:solidFill>
                <a:latin typeface="+mn-lt"/>
              </a:rPr>
              <a:t>Quelle: via </a:t>
            </a:r>
            <a:r>
              <a:rPr lang="de-DE" sz="800" dirty="0">
                <a:solidFill>
                  <a:schemeClr val="accent1"/>
                </a:solidFill>
                <a:latin typeface="+mn-lt"/>
              </a:rPr>
              <a:t>donau</a:t>
            </a:r>
          </a:p>
        </p:txBody>
      </p:sp>
      <p:pic>
        <p:nvPicPr>
          <p:cNvPr id="22" name="Picture 21"/>
          <p:cNvPicPr/>
          <p:nvPr/>
        </p:nvPicPr>
        <p:blipFill rotWithShape="1">
          <a:blip r:embed="rId6" cstate="screen">
            <a:extLst>
              <a:ext uri="{28A0092B-C50C-407E-A947-70E740481C1C}">
                <a14:useLocalDpi xmlns:a14="http://schemas.microsoft.com/office/drawing/2010/main"/>
              </a:ext>
            </a:extLst>
          </a:blip>
          <a:srcRect/>
          <a:stretch/>
        </p:blipFill>
        <p:spPr bwMode="auto">
          <a:xfrm>
            <a:off x="395536" y="2224495"/>
            <a:ext cx="2067922" cy="1381874"/>
          </a:xfrm>
          <a:prstGeom prst="rect">
            <a:avLst/>
          </a:prstGeom>
          <a:ln>
            <a:noFill/>
          </a:ln>
          <a:extLst>
            <a:ext uri="{53640926-AAD7-44D8-BBD7-CCE9431645EC}">
              <a14:shadowObscured xmlns:a14="http://schemas.microsoft.com/office/drawing/2010/main"/>
            </a:ext>
          </a:extLst>
        </p:spPr>
      </p:pic>
      <p:sp>
        <p:nvSpPr>
          <p:cNvPr id="23" name="Textfeld 1"/>
          <p:cNvSpPr txBox="1">
            <a:spLocks noChangeArrowheads="1"/>
          </p:cNvSpPr>
          <p:nvPr/>
        </p:nvSpPr>
        <p:spPr bwMode="auto">
          <a:xfrm>
            <a:off x="1495261" y="3388148"/>
            <a:ext cx="9699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smtClean="0">
                <a:solidFill>
                  <a:schemeClr val="accent1"/>
                </a:solidFill>
                <a:latin typeface="+mn-lt"/>
              </a:rPr>
              <a:t>Quelle: via </a:t>
            </a:r>
            <a:r>
              <a:rPr lang="de-DE" sz="800" dirty="0">
                <a:solidFill>
                  <a:schemeClr val="accent1"/>
                </a:solidFill>
                <a:latin typeface="+mn-lt"/>
              </a:rPr>
              <a:t>donau</a:t>
            </a:r>
          </a:p>
        </p:txBody>
      </p:sp>
      <p:pic>
        <p:nvPicPr>
          <p:cNvPr id="24" name="Picture 23"/>
          <p:cNvPicPr/>
          <p:nvPr/>
        </p:nvPicPr>
        <p:blipFill rotWithShape="1">
          <a:blip r:embed="rId7" cstate="screen">
            <a:extLst>
              <a:ext uri="{28A0092B-C50C-407E-A947-70E740481C1C}">
                <a14:useLocalDpi xmlns:a14="http://schemas.microsoft.com/office/drawing/2010/main"/>
              </a:ext>
            </a:extLst>
          </a:blip>
          <a:srcRect/>
          <a:stretch/>
        </p:blipFill>
        <p:spPr bwMode="auto">
          <a:xfrm>
            <a:off x="6810816" y="2145308"/>
            <a:ext cx="1571040" cy="1525890"/>
          </a:xfrm>
          <a:prstGeom prst="rect">
            <a:avLst/>
          </a:prstGeom>
          <a:ln>
            <a:noFill/>
          </a:ln>
          <a:extLst>
            <a:ext uri="{53640926-AAD7-44D8-BBD7-CCE9431645EC}">
              <a14:shadowObscured xmlns:a14="http://schemas.microsoft.com/office/drawing/2010/main"/>
            </a:ext>
          </a:extLst>
        </p:spPr>
      </p:pic>
      <p:sp>
        <p:nvSpPr>
          <p:cNvPr id="25" name="Textfeld 1"/>
          <p:cNvSpPr txBox="1">
            <a:spLocks noChangeArrowheads="1"/>
          </p:cNvSpPr>
          <p:nvPr/>
        </p:nvSpPr>
        <p:spPr bwMode="auto">
          <a:xfrm>
            <a:off x="7047547" y="3380565"/>
            <a:ext cx="15100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smtClean="0">
                <a:solidFill>
                  <a:schemeClr val="accent1"/>
                </a:solidFill>
                <a:latin typeface="+mn-lt"/>
              </a:rPr>
              <a:t>Quelle: Hafen Wien, Bioproudukte Pinczker GmbH</a:t>
            </a:r>
            <a:endParaRPr lang="de-DE" sz="800" dirty="0">
              <a:solidFill>
                <a:schemeClr val="accent1"/>
              </a:solidFill>
              <a:latin typeface="+mn-lt"/>
            </a:endParaRPr>
          </a:p>
        </p:txBody>
      </p:sp>
      <p:sp>
        <p:nvSpPr>
          <p:cNvPr id="7" name="Date Placeholder 6"/>
          <p:cNvSpPr>
            <a:spLocks noGrp="1"/>
          </p:cNvSpPr>
          <p:nvPr>
            <p:ph type="dt" sz="half" idx="10"/>
          </p:nvPr>
        </p:nvSpPr>
        <p:spPr/>
        <p:txBody>
          <a:bodyPr/>
          <a:lstStyle/>
          <a:p>
            <a:fld id="{9E579182-9852-418C-92BF-D5374B40E2D1}" type="datetime7">
              <a:rPr lang="de-AT" smtClean="0">
                <a:solidFill>
                  <a:prstClr val="white"/>
                </a:solidFill>
              </a:rPr>
              <a:t>Mai-14</a:t>
            </a:fld>
            <a:endParaRPr lang="de-AT" dirty="0">
              <a:solidFill>
                <a:prstClr val="white"/>
              </a:solidFill>
            </a:endParaRPr>
          </a:p>
        </p:txBody>
      </p:sp>
    </p:spTree>
    <p:extLst>
      <p:ext uri="{BB962C8B-B14F-4D97-AF65-F5344CB8AC3E}">
        <p14:creationId xmlns:p14="http://schemas.microsoft.com/office/powerpoint/2010/main" val="15349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solidFill>
                  <a:schemeClr val="accent1"/>
                </a:solidFill>
              </a:rPr>
              <a:t>Tourismus auf der Donau</a:t>
            </a:r>
            <a:endParaRPr lang="de-DE" b="1" dirty="0">
              <a:solidFill>
                <a:schemeClr val="accent1"/>
              </a:solidFill>
            </a:endParaRPr>
          </a:p>
        </p:txBody>
      </p:sp>
      <p:sp>
        <p:nvSpPr>
          <p:cNvPr id="3" name="Inhaltsplatzhalter 2"/>
          <p:cNvSpPr>
            <a:spLocks noGrp="1"/>
          </p:cNvSpPr>
          <p:nvPr>
            <p:ph idx="1"/>
          </p:nvPr>
        </p:nvSpPr>
        <p:spPr/>
        <p:txBody>
          <a:bodyPr/>
          <a:lstStyle/>
          <a:p>
            <a:pPr marL="0" indent="0">
              <a:buNone/>
            </a:pPr>
            <a:endParaRPr lang="de-AT" sz="400" dirty="0" smtClean="0">
              <a:solidFill>
                <a:schemeClr val="accent1"/>
              </a:solidFill>
            </a:endParaRPr>
          </a:p>
          <a:p>
            <a:pPr marL="0" indent="0">
              <a:buNone/>
            </a:pPr>
            <a:endParaRPr lang="de-AT" sz="1000" dirty="0" smtClean="0">
              <a:solidFill>
                <a:schemeClr val="accent1"/>
              </a:solidFill>
            </a:endParaRPr>
          </a:p>
          <a:p>
            <a:pPr marL="0" indent="0">
              <a:buNone/>
            </a:pPr>
            <a:endParaRPr lang="de-AT" sz="1000" dirty="0">
              <a:solidFill>
                <a:schemeClr val="accent1"/>
              </a:solidFill>
            </a:endParaRPr>
          </a:p>
          <a:p>
            <a:pPr marL="0" indent="0">
              <a:buNone/>
            </a:pPr>
            <a:endParaRPr lang="de-AT" sz="1000" dirty="0" smtClean="0">
              <a:solidFill>
                <a:schemeClr val="accent1"/>
              </a:solidFill>
            </a:endParaRPr>
          </a:p>
          <a:p>
            <a:pPr marL="0" indent="0">
              <a:buNone/>
            </a:pPr>
            <a:endParaRPr lang="de-AT" sz="1000" dirty="0">
              <a:solidFill>
                <a:schemeClr val="accent1"/>
              </a:solidFill>
            </a:endParaRPr>
          </a:p>
          <a:p>
            <a:pPr marL="0" indent="0">
              <a:buNone/>
            </a:pPr>
            <a:endParaRPr lang="de-AT" sz="1000" dirty="0" smtClean="0">
              <a:solidFill>
                <a:schemeClr val="accent1"/>
              </a:solidFill>
            </a:endParaRPr>
          </a:p>
          <a:p>
            <a:pPr marL="0" indent="0">
              <a:buNone/>
            </a:pPr>
            <a:endParaRPr lang="de-AT" sz="1000" dirty="0" smtClean="0">
              <a:solidFill>
                <a:schemeClr val="accent1"/>
              </a:solidFill>
            </a:endParaRPr>
          </a:p>
          <a:p>
            <a:endParaRPr lang="de-AT" sz="2000" spc="60" dirty="0" smtClean="0">
              <a:solidFill>
                <a:schemeClr val="accent1"/>
              </a:solidFill>
            </a:endParaRPr>
          </a:p>
          <a:p>
            <a:endParaRPr lang="de-AT" sz="2000" spc="60" dirty="0">
              <a:solidFill>
                <a:schemeClr val="accent1"/>
              </a:solidFill>
            </a:endParaRPr>
          </a:p>
          <a:p>
            <a:endParaRPr lang="de-AT" sz="2000" spc="60" dirty="0" smtClean="0">
              <a:solidFill>
                <a:schemeClr val="accent1"/>
              </a:solidFill>
            </a:endParaRPr>
          </a:p>
          <a:p>
            <a:endParaRPr lang="de-AT" sz="2000" spc="60" dirty="0" smtClean="0">
              <a:solidFill>
                <a:schemeClr val="accent1"/>
              </a:solidFill>
            </a:endParaRPr>
          </a:p>
          <a:p>
            <a:endParaRPr lang="de-AT" sz="2000" spc="60" dirty="0">
              <a:solidFill>
                <a:schemeClr val="accent1"/>
              </a:solidFill>
            </a:endParaRPr>
          </a:p>
          <a:p>
            <a:r>
              <a:rPr lang="de-AT" sz="2000" spc="60" dirty="0" smtClean="0">
                <a:solidFill>
                  <a:schemeClr val="accent1"/>
                </a:solidFill>
              </a:rPr>
              <a:t>jährlich </a:t>
            </a:r>
            <a:r>
              <a:rPr lang="de-AT" sz="2000" spc="60" dirty="0">
                <a:solidFill>
                  <a:schemeClr val="accent1"/>
                </a:solidFill>
              </a:rPr>
              <a:t>rund </a:t>
            </a:r>
            <a:r>
              <a:rPr lang="de-AT" sz="2000" b="1" spc="60" dirty="0">
                <a:solidFill>
                  <a:schemeClr val="accent1"/>
                </a:solidFill>
              </a:rPr>
              <a:t>eine Million Passagiere </a:t>
            </a:r>
            <a:r>
              <a:rPr lang="de-AT" sz="2000" spc="60" dirty="0">
                <a:solidFill>
                  <a:schemeClr val="accent1"/>
                </a:solidFill>
              </a:rPr>
              <a:t>auf Personenschiffen in Österreich</a:t>
            </a:r>
          </a:p>
          <a:p>
            <a:endParaRPr lang="de-AT" sz="400" spc="60" dirty="0">
              <a:solidFill>
                <a:schemeClr val="accent1"/>
              </a:solidFill>
            </a:endParaRPr>
          </a:p>
          <a:p>
            <a:r>
              <a:rPr lang="de-AT" sz="2000" spc="60" dirty="0">
                <a:solidFill>
                  <a:schemeClr val="accent1"/>
                </a:solidFill>
              </a:rPr>
              <a:t>Kreuzfahrten bis zum Schwarzen Meer </a:t>
            </a:r>
            <a:r>
              <a:rPr lang="de-AT" sz="2000" spc="60" dirty="0" smtClean="0">
                <a:solidFill>
                  <a:schemeClr val="accent1"/>
                </a:solidFill>
              </a:rPr>
              <a:t>werden immer </a:t>
            </a:r>
            <a:r>
              <a:rPr lang="de-AT" sz="2000" spc="60" dirty="0">
                <a:solidFill>
                  <a:schemeClr val="accent1"/>
                </a:solidFill>
              </a:rPr>
              <a:t>beliebter</a:t>
            </a:r>
          </a:p>
          <a:p>
            <a:pPr marL="0" indent="0">
              <a:buNone/>
            </a:pPr>
            <a:endParaRPr lang="de-DE" dirty="0">
              <a:solidFill>
                <a:schemeClr val="accent1"/>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14</a:t>
            </a:fld>
            <a:endParaRPr lang="de-AT" dirty="0">
              <a:solidFill>
                <a:prstClr val="white"/>
              </a:solidFill>
            </a:endParaRPr>
          </a:p>
        </p:txBody>
      </p:sp>
      <p:pic>
        <p:nvPicPr>
          <p:cNvPr id="8" name="Picture 7"/>
          <p:cNvPicPr/>
          <p:nvPr/>
        </p:nvPicPr>
        <p:blipFill rotWithShape="1">
          <a:blip r:embed="rId3" cstate="screen">
            <a:extLst>
              <a:ext uri="{28A0092B-C50C-407E-A947-70E740481C1C}">
                <a14:useLocalDpi xmlns:a14="http://schemas.microsoft.com/office/drawing/2010/main"/>
              </a:ext>
            </a:extLst>
          </a:blip>
          <a:srcRect/>
          <a:stretch/>
        </p:blipFill>
        <p:spPr bwMode="auto">
          <a:xfrm>
            <a:off x="5165576" y="1844827"/>
            <a:ext cx="3978424" cy="2376263"/>
          </a:xfrm>
          <a:prstGeom prst="rect">
            <a:avLst/>
          </a:prstGeom>
          <a:ln>
            <a:noFill/>
          </a:ln>
          <a:extLst>
            <a:ext uri="{53640926-AAD7-44D8-BBD7-CCE9431645EC}">
              <a14:shadowObscured xmlns:a14="http://schemas.microsoft.com/office/drawing/2010/main"/>
            </a:ext>
          </a:extLst>
        </p:spPr>
      </p:pic>
      <p:sp>
        <p:nvSpPr>
          <p:cNvPr id="9" name="Content Placeholder 2"/>
          <p:cNvSpPr txBox="1">
            <a:spLocks/>
          </p:cNvSpPr>
          <p:nvPr/>
        </p:nvSpPr>
        <p:spPr>
          <a:xfrm>
            <a:off x="585935" y="1844827"/>
            <a:ext cx="4415130" cy="2232246"/>
          </a:xfrm>
          <a:prstGeom prst="rect">
            <a:avLst/>
          </a:prstGeom>
          <a:ln w="19050">
            <a:solidFill>
              <a:schemeClr val="accent1"/>
            </a:solidFill>
          </a:ln>
        </p:spPr>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0" indent="0" algn="just">
              <a:buNone/>
            </a:pPr>
            <a:r>
              <a:rPr lang="de-AT" dirty="0" smtClean="0">
                <a:solidFill>
                  <a:schemeClr val="accent1"/>
                </a:solidFill>
              </a:rPr>
              <a:t>              </a:t>
            </a:r>
            <a:r>
              <a:rPr lang="de-AT" sz="2200" dirty="0" smtClean="0">
                <a:solidFill>
                  <a:schemeClr val="accent1"/>
                </a:solidFill>
              </a:rPr>
              <a:t>Neben </a:t>
            </a:r>
            <a:r>
              <a:rPr lang="de-AT" sz="2200" dirty="0">
                <a:solidFill>
                  <a:schemeClr val="accent1"/>
                </a:solidFill>
              </a:rPr>
              <a:t>ihrer Bedeutung </a:t>
            </a:r>
          </a:p>
          <a:p>
            <a:pPr marL="0" indent="0" algn="just">
              <a:buNone/>
            </a:pPr>
            <a:r>
              <a:rPr lang="de-AT" sz="2200" dirty="0" smtClean="0">
                <a:solidFill>
                  <a:schemeClr val="accent1"/>
                </a:solidFill>
              </a:rPr>
              <a:t>               als Verkehrsträger ist </a:t>
            </a:r>
          </a:p>
          <a:p>
            <a:pPr marL="0" indent="0" algn="just">
              <a:buNone/>
            </a:pPr>
            <a:r>
              <a:rPr lang="de-AT" sz="2200" dirty="0" smtClean="0">
                <a:solidFill>
                  <a:schemeClr val="accent1"/>
                </a:solidFill>
              </a:rPr>
              <a:t>               die Donau </a:t>
            </a:r>
            <a:r>
              <a:rPr lang="de-AT" sz="2200" dirty="0">
                <a:solidFill>
                  <a:schemeClr val="accent1"/>
                </a:solidFill>
              </a:rPr>
              <a:t>auch beliebtes </a:t>
            </a:r>
          </a:p>
          <a:p>
            <a:pPr marL="0" indent="0" algn="just">
              <a:buNone/>
            </a:pPr>
            <a:r>
              <a:rPr lang="de-AT" sz="2200" dirty="0" smtClean="0">
                <a:solidFill>
                  <a:schemeClr val="accent1"/>
                </a:solidFill>
              </a:rPr>
              <a:t> Ausflugsziel </a:t>
            </a:r>
            <a:r>
              <a:rPr lang="de-AT" sz="2200" dirty="0">
                <a:solidFill>
                  <a:schemeClr val="accent1"/>
                </a:solidFill>
              </a:rPr>
              <a:t>für Freizeitaktivitäten</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5576" y="2348880"/>
            <a:ext cx="740771" cy="857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6"/>
          <p:cNvSpPr txBox="1"/>
          <p:nvPr/>
        </p:nvSpPr>
        <p:spPr>
          <a:xfrm>
            <a:off x="6965227" y="3654379"/>
            <a:ext cx="2178773" cy="246221"/>
          </a:xfrm>
          <a:prstGeom prst="rect">
            <a:avLst/>
          </a:prstGeom>
          <a:noFill/>
        </p:spPr>
        <p:txBody>
          <a:bodyPr wrap="square" rtlCol="0">
            <a:spAutoFit/>
          </a:bodyPr>
          <a:lstStyle/>
          <a:p>
            <a:pPr algn="r"/>
            <a:r>
              <a:rPr lang="de-AT" sz="1000" dirty="0" smtClean="0">
                <a:solidFill>
                  <a:schemeClr val="accent1"/>
                </a:solidFill>
              </a:rPr>
              <a:t> Quelle: via donau/Andi Bruckner</a:t>
            </a:r>
            <a:endParaRPr lang="de-DE" sz="1000" dirty="0">
              <a:solidFill>
                <a:schemeClr val="accent1"/>
              </a:solidFill>
            </a:endParaRPr>
          </a:p>
        </p:txBody>
      </p:sp>
      <p:sp>
        <p:nvSpPr>
          <p:cNvPr id="7" name="Date Placeholder 6"/>
          <p:cNvSpPr>
            <a:spLocks noGrp="1"/>
          </p:cNvSpPr>
          <p:nvPr>
            <p:ph type="dt" sz="half" idx="10"/>
          </p:nvPr>
        </p:nvSpPr>
        <p:spPr/>
        <p:txBody>
          <a:bodyPr/>
          <a:lstStyle/>
          <a:p>
            <a:fld id="{AB58806B-AD35-47C6-9D39-89D216FE9E53}" type="datetime7">
              <a:rPr lang="de-AT" smtClean="0">
                <a:solidFill>
                  <a:prstClr val="white"/>
                </a:solidFill>
              </a:rPr>
              <a:t>Mai-14</a:t>
            </a:fld>
            <a:endParaRPr lang="de-AT" dirty="0">
              <a:solidFill>
                <a:prstClr val="white"/>
              </a:solidFill>
            </a:endParaRPr>
          </a:p>
        </p:txBody>
      </p:sp>
    </p:spTree>
    <p:extLst>
      <p:ext uri="{BB962C8B-B14F-4D97-AF65-F5344CB8AC3E}">
        <p14:creationId xmlns:p14="http://schemas.microsoft.com/office/powerpoint/2010/main" val="3909940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350228" y="544513"/>
            <a:ext cx="7916008" cy="647700"/>
          </a:xfrm>
        </p:spPr>
        <p:txBody>
          <a:bodyPr>
            <a:noAutofit/>
          </a:bodyPr>
          <a:lstStyle/>
          <a:p>
            <a:pPr eaLnBrk="1" hangingPunct="1"/>
            <a:r>
              <a:rPr lang="de-AT" b="1" dirty="0" smtClean="0">
                <a:solidFill>
                  <a:schemeClr val="accent1"/>
                </a:solidFill>
              </a:rPr>
              <a:t>Passagiere auf der </a:t>
            </a:r>
            <a:br>
              <a:rPr lang="de-AT" b="1" dirty="0" smtClean="0">
                <a:solidFill>
                  <a:schemeClr val="accent1"/>
                </a:solidFill>
              </a:rPr>
            </a:br>
            <a:r>
              <a:rPr lang="de-AT" b="1" dirty="0" smtClean="0">
                <a:solidFill>
                  <a:schemeClr val="accent1"/>
                </a:solidFill>
              </a:rPr>
              <a:t>österreichischen Donau 2012</a:t>
            </a:r>
          </a:p>
        </p:txBody>
      </p:sp>
      <p:sp>
        <p:nvSpPr>
          <p:cNvPr id="1507333" name="AutoShape 5"/>
          <p:cNvSpPr>
            <a:spLocks noChangeArrowheads="1"/>
          </p:cNvSpPr>
          <p:nvPr/>
        </p:nvSpPr>
        <p:spPr bwMode="auto">
          <a:xfrm>
            <a:off x="5436096" y="2515547"/>
            <a:ext cx="3527180" cy="765119"/>
          </a:xfrm>
          <a:prstGeom prst="wedgeRoundRectCallout">
            <a:avLst>
              <a:gd name="adj1" fmla="val -39616"/>
              <a:gd name="adj2" fmla="val 74329"/>
              <a:gd name="adj3" fmla="val 16667"/>
            </a:avLst>
          </a:prstGeom>
          <a:solidFill>
            <a:schemeClr val="accent1"/>
          </a:solidFill>
          <a:ln w="9525">
            <a:solidFill>
              <a:schemeClr val="tx1"/>
            </a:solidFill>
            <a:miter lim="800000"/>
            <a:headEnd/>
            <a:tailEnd/>
          </a:ln>
          <a:effectLst/>
          <a:extLst/>
        </p:spPr>
        <p:txBody>
          <a:bodyPr/>
          <a:lstStyle/>
          <a:p>
            <a:pPr algn="l"/>
            <a:r>
              <a:rPr lang="de-DE" sz="2000" dirty="0" smtClean="0">
                <a:solidFill>
                  <a:schemeClr val="bg1"/>
                </a:solidFill>
              </a:rPr>
              <a:t>Mehr als 1 </a:t>
            </a:r>
            <a:r>
              <a:rPr lang="de-DE" sz="2000" dirty="0">
                <a:solidFill>
                  <a:schemeClr val="bg1"/>
                </a:solidFill>
              </a:rPr>
              <a:t>Million </a:t>
            </a:r>
            <a:r>
              <a:rPr lang="de-DE" sz="2000" dirty="0" smtClean="0">
                <a:solidFill>
                  <a:schemeClr val="bg1"/>
                </a:solidFill>
              </a:rPr>
              <a:t>Passagiere im Jahr 2012</a:t>
            </a:r>
            <a:endParaRPr lang="de-DE" sz="2000" dirty="0">
              <a:solidFill>
                <a:schemeClr val="bg1"/>
              </a:solidFill>
            </a:endParaRPr>
          </a:p>
        </p:txBody>
      </p:sp>
      <p:sp>
        <p:nvSpPr>
          <p:cNvPr id="8"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15</a:t>
            </a:fld>
            <a:endParaRPr lang="de-AT" dirty="0">
              <a:solidFill>
                <a:prstClr val="white"/>
              </a:solidFill>
            </a:endParaRPr>
          </a:p>
        </p:txBody>
      </p:sp>
      <p:pic>
        <p:nvPicPr>
          <p:cNvPr id="7170" name="Picture 2"/>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8513" y="1727776"/>
            <a:ext cx="4797583" cy="2038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6918" y="3839691"/>
            <a:ext cx="538162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0933" y="5517232"/>
            <a:ext cx="50958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19348F6D-9975-476B-8DF5-A33507525F01}" type="datetime7">
              <a:rPr lang="de-AT" smtClean="0">
                <a:solidFill>
                  <a:prstClr val="white"/>
                </a:solidFill>
              </a:rPr>
              <a:t>Mai-14</a:t>
            </a:fld>
            <a:endParaRPr lang="de-AT" dirty="0">
              <a:solidFill>
                <a:prstClr val="white"/>
              </a:solidFill>
            </a:endParaRPr>
          </a:p>
        </p:txBody>
      </p:sp>
    </p:spTree>
    <p:extLst>
      <p:ext uri="{BB962C8B-B14F-4D97-AF65-F5344CB8AC3E}">
        <p14:creationId xmlns:p14="http://schemas.microsoft.com/office/powerpoint/2010/main" val="2376451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07333"/>
                                        </p:tgtEl>
                                        <p:attrNameLst>
                                          <p:attrName>style.visibility</p:attrName>
                                        </p:attrNameLst>
                                      </p:cBhvr>
                                      <p:to>
                                        <p:strVal val="visible"/>
                                      </p:to>
                                    </p:set>
                                    <p:animEffect transition="in" filter="fade">
                                      <p:cBhvr>
                                        <p:cTn id="7" dur="2000"/>
                                        <p:tgtEl>
                                          <p:spTgt spid="1507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73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AT" b="1" dirty="0" smtClean="0">
                <a:solidFill>
                  <a:schemeClr val="accent1"/>
                </a:solidFill>
              </a:rPr>
              <a:t>Markt der Donauschifffahrt</a:t>
            </a:r>
            <a:endParaRPr lang="de-AT" b="1" dirty="0">
              <a:solidFill>
                <a:schemeClr val="accent1"/>
              </a:solidFill>
            </a:endParaRPr>
          </a:p>
        </p:txBody>
      </p:sp>
      <p:sp>
        <p:nvSpPr>
          <p:cNvPr id="6" name="Datumsplatzhalter 3"/>
          <p:cNvSpPr>
            <a:spLocks noGrp="1"/>
          </p:cNvSpPr>
          <p:nvPr>
            <p:ph type="dt" sz="half" idx="10"/>
          </p:nvPr>
        </p:nvSpPr>
        <p:spPr/>
        <p:txBody>
          <a:bodyPr/>
          <a:lstStyle/>
          <a:p>
            <a:fld id="{1C679C1B-35F8-4E93-A960-7ED6084C9610}" type="datetime7">
              <a:rPr lang="de-AT" smtClean="0">
                <a:solidFill>
                  <a:prstClr val="white"/>
                </a:solidFill>
              </a:rPr>
              <a:t>Mai-14</a:t>
            </a:fld>
            <a:endParaRPr lang="de-AT" dirty="0">
              <a:solidFill>
                <a:prstClr val="white"/>
              </a:solidFill>
            </a:endParaRP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16</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1449164908"/>
              </p:ext>
            </p:extLst>
          </p:nvPr>
        </p:nvGraphicFramePr>
        <p:xfrm>
          <a:off x="2339752" y="2132856"/>
          <a:ext cx="4680520" cy="3600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5450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solidFill>
                  <a:schemeClr val="accent1"/>
                </a:solidFill>
              </a:rPr>
              <a:t>Kohletransport</a:t>
            </a:r>
            <a:br>
              <a:rPr lang="de-AT" b="1" dirty="0" smtClean="0">
                <a:solidFill>
                  <a:schemeClr val="accent1"/>
                </a:solidFill>
              </a:rPr>
            </a:br>
            <a:r>
              <a:rPr lang="de-AT" sz="2000" b="1" dirty="0" smtClean="0">
                <a:solidFill>
                  <a:schemeClr val="accent1"/>
                </a:solidFill>
              </a:rPr>
              <a:t>per Förderband ins Kraftwerk …</a:t>
            </a:r>
            <a:endParaRPr lang="de-DE" b="1" dirty="0">
              <a:solidFill>
                <a:schemeClr val="accent1"/>
              </a:solidFill>
            </a:endParaRPr>
          </a:p>
        </p:txBody>
      </p:sp>
      <p:sp>
        <p:nvSpPr>
          <p:cNvPr id="3" name="Inhaltsplatzhalter 2"/>
          <p:cNvSpPr>
            <a:spLocks noGrp="1"/>
          </p:cNvSpPr>
          <p:nvPr>
            <p:ph idx="1"/>
          </p:nvPr>
        </p:nvSpPr>
        <p:spPr>
          <a:xfrm>
            <a:off x="395536" y="1700808"/>
            <a:ext cx="8568952" cy="5445224"/>
          </a:xfrm>
        </p:spPr>
        <p:txBody>
          <a:bodyPr>
            <a:normAutofit/>
          </a:bodyPr>
          <a:lstStyle/>
          <a:p>
            <a:endParaRPr lang="de-AT" sz="400" dirty="0" smtClean="0">
              <a:solidFill>
                <a:schemeClr val="accent1"/>
              </a:solidFill>
            </a:endParaRPr>
          </a:p>
          <a:p>
            <a:r>
              <a:rPr lang="de-AT" dirty="0" smtClean="0">
                <a:solidFill>
                  <a:schemeClr val="accent1"/>
                </a:solidFill>
              </a:rPr>
              <a:t>2 Mio. Tonnen Kohle jährlich</a:t>
            </a:r>
          </a:p>
          <a:p>
            <a:endParaRPr lang="de-AT" sz="1000" dirty="0" smtClean="0">
              <a:solidFill>
                <a:schemeClr val="accent1"/>
              </a:solidFill>
            </a:endParaRPr>
          </a:p>
          <a:p>
            <a:r>
              <a:rPr lang="de-AT" dirty="0" smtClean="0">
                <a:solidFill>
                  <a:schemeClr val="accent1"/>
                </a:solidFill>
              </a:rPr>
              <a:t>per Binnenschiff </a:t>
            </a:r>
            <a:r>
              <a:rPr lang="de-AT" dirty="0">
                <a:solidFill>
                  <a:schemeClr val="accent1"/>
                </a:solidFill>
              </a:rPr>
              <a:t> </a:t>
            </a:r>
            <a:r>
              <a:rPr lang="de-AT" dirty="0" smtClean="0">
                <a:solidFill>
                  <a:schemeClr val="accent1"/>
                </a:solidFill>
              </a:rPr>
              <a:t>zur Lände Pichelsdorf</a:t>
            </a:r>
          </a:p>
          <a:p>
            <a:endParaRPr lang="de-AT" sz="1000" dirty="0" smtClean="0">
              <a:solidFill>
                <a:schemeClr val="accent1"/>
              </a:solidFill>
            </a:endParaRPr>
          </a:p>
          <a:p>
            <a:r>
              <a:rPr lang="de-AT" spc="60" dirty="0" smtClean="0">
                <a:solidFill>
                  <a:schemeClr val="accent1"/>
                </a:solidFill>
              </a:rPr>
              <a:t>Verladung mittels </a:t>
            </a:r>
          </a:p>
          <a:p>
            <a:pPr marL="0" indent="0">
              <a:buNone/>
            </a:pPr>
            <a:r>
              <a:rPr lang="de-AT" spc="60" dirty="0" smtClean="0">
                <a:solidFill>
                  <a:schemeClr val="accent1"/>
                </a:solidFill>
              </a:rPr>
              <a:t>  Übergabetrichter und Aufgabeband</a:t>
            </a:r>
          </a:p>
          <a:p>
            <a:endParaRPr lang="de-AT" sz="1000" spc="60" dirty="0">
              <a:solidFill>
                <a:schemeClr val="accent1"/>
              </a:solidFill>
            </a:endParaRPr>
          </a:p>
          <a:p>
            <a:r>
              <a:rPr lang="de-AT" spc="60" dirty="0" smtClean="0">
                <a:solidFill>
                  <a:schemeClr val="accent1"/>
                </a:solidFill>
              </a:rPr>
              <a:t>3,2 km Förderband bis zum Kraftwerk Dürnrohr</a:t>
            </a:r>
          </a:p>
          <a:p>
            <a:endParaRPr lang="de-AT" sz="1000" spc="60" dirty="0" smtClean="0">
              <a:solidFill>
                <a:schemeClr val="accent1"/>
              </a:solidFill>
            </a:endParaRPr>
          </a:p>
          <a:p>
            <a:pPr marL="182880" lvl="1"/>
            <a:r>
              <a:rPr lang="de-AT" sz="2400" dirty="0">
                <a:solidFill>
                  <a:schemeClr val="accent1"/>
                </a:solidFill>
              </a:rPr>
              <a:t>Nachlauf </a:t>
            </a:r>
            <a:r>
              <a:rPr lang="de-AT" sz="2400" dirty="0" smtClean="0">
                <a:solidFill>
                  <a:schemeClr val="accent1"/>
                </a:solidFill>
              </a:rPr>
              <a:t>zum </a:t>
            </a:r>
            <a:r>
              <a:rPr lang="de-AT" sz="2400" dirty="0">
                <a:solidFill>
                  <a:schemeClr val="accent1"/>
                </a:solidFill>
              </a:rPr>
              <a:t>Kraftwerk </a:t>
            </a:r>
            <a:r>
              <a:rPr lang="de-AT" sz="2400" dirty="0" smtClean="0">
                <a:solidFill>
                  <a:schemeClr val="accent1"/>
                </a:solidFill>
              </a:rPr>
              <a:t>beinahe </a:t>
            </a:r>
            <a:r>
              <a:rPr lang="de-AT" sz="2400" dirty="0">
                <a:solidFill>
                  <a:schemeClr val="accent1"/>
                </a:solidFill>
              </a:rPr>
              <a:t>Co2 und Nox </a:t>
            </a:r>
            <a:r>
              <a:rPr lang="de-AT" sz="2400" dirty="0" smtClean="0">
                <a:solidFill>
                  <a:schemeClr val="accent1"/>
                </a:solidFill>
              </a:rPr>
              <a:t>neutral</a:t>
            </a:r>
            <a:endParaRPr lang="de-AT" dirty="0" smtClean="0">
              <a:solidFill>
                <a:schemeClr val="accent1"/>
              </a:solidFill>
            </a:endParaRPr>
          </a:p>
          <a:p>
            <a:endParaRPr lang="de-AT" sz="1000" dirty="0">
              <a:solidFill>
                <a:schemeClr val="accent1"/>
              </a:solidFill>
            </a:endParaRPr>
          </a:p>
          <a:p>
            <a:pPr lvl="1">
              <a:buFont typeface="Courier New" panose="02070309020205020404" pitchFamily="49" charset="0"/>
              <a:buChar char="o"/>
            </a:pPr>
            <a:endParaRPr lang="de-AT" spc="60" dirty="0" smtClean="0">
              <a:solidFill>
                <a:schemeClr val="accent1"/>
              </a:solidFill>
            </a:endParaRPr>
          </a:p>
          <a:p>
            <a:pPr marL="0" indent="0">
              <a:buNone/>
            </a:pPr>
            <a:endParaRPr lang="de-AT" sz="800" dirty="0" smtClean="0">
              <a:solidFill>
                <a:schemeClr val="accent1"/>
              </a:solidFill>
            </a:endParaRPr>
          </a:p>
          <a:p>
            <a:pPr lvl="1">
              <a:buFont typeface="Symbol" panose="05050102010706020507" pitchFamily="18" charset="2"/>
              <a:buChar char="-"/>
            </a:pPr>
            <a:endParaRPr lang="de-AT" sz="800" dirty="0" smtClean="0">
              <a:solidFill>
                <a:schemeClr val="accent1"/>
              </a:solidFill>
            </a:endParaRPr>
          </a:p>
          <a:p>
            <a:pPr lvl="1">
              <a:buFont typeface="Symbol" panose="05050102010706020507" pitchFamily="18" charset="2"/>
              <a:buChar char="-"/>
            </a:pPr>
            <a:endParaRPr lang="de-AT" sz="800" dirty="0" smtClean="0">
              <a:solidFill>
                <a:schemeClr val="accent1"/>
              </a:solidFill>
            </a:endParaRPr>
          </a:p>
          <a:p>
            <a:pPr lvl="1">
              <a:buFont typeface="Symbol" panose="05050102010706020507" pitchFamily="18" charset="2"/>
              <a:buChar char="-"/>
            </a:pPr>
            <a:endParaRPr lang="de-AT" sz="800" dirty="0" smtClean="0">
              <a:solidFill>
                <a:schemeClr val="accent1"/>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17</a:t>
            </a:fld>
            <a:endParaRPr lang="de-AT" dirty="0">
              <a:solidFill>
                <a:prstClr val="white"/>
              </a:solidFill>
            </a:endParaRPr>
          </a:p>
        </p:txBody>
      </p:sp>
      <p:sp>
        <p:nvSpPr>
          <p:cNvPr id="6" name="Datumsplatzhalter 3"/>
          <p:cNvSpPr>
            <a:spLocks noGrp="1"/>
          </p:cNvSpPr>
          <p:nvPr>
            <p:ph type="dt" sz="half" idx="10"/>
          </p:nvPr>
        </p:nvSpPr>
        <p:spPr>
          <a:xfrm>
            <a:off x="433536" y="6597352"/>
            <a:ext cx="2895600" cy="329184"/>
          </a:xfrm>
        </p:spPr>
        <p:txBody>
          <a:bodyPr/>
          <a:lstStyle/>
          <a:p>
            <a:fld id="{BF0AAA21-A19A-433E-BAF0-81A5413DD0D1}" type="datetime7">
              <a:rPr lang="de-AT" smtClean="0">
                <a:solidFill>
                  <a:prstClr val="white"/>
                </a:solidFill>
              </a:rPr>
              <a:t>Mai-14</a:t>
            </a:fld>
            <a:endParaRPr lang="de-AT" dirty="0">
              <a:solidFill>
                <a:prstClr val="white"/>
              </a:solidFill>
            </a:endParaRPr>
          </a:p>
        </p:txBody>
      </p:sp>
      <p:pic>
        <p:nvPicPr>
          <p:cNvPr id="7"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0232" y="1700808"/>
            <a:ext cx="2483768" cy="1862826"/>
          </a:xfrm>
          <a:prstGeom prst="rect">
            <a:avLst/>
          </a:prstGeom>
        </p:spPr>
      </p:pic>
      <p:sp>
        <p:nvSpPr>
          <p:cNvPr id="8" name="Textfeld 6"/>
          <p:cNvSpPr txBox="1"/>
          <p:nvPr/>
        </p:nvSpPr>
        <p:spPr>
          <a:xfrm>
            <a:off x="7812963" y="3577441"/>
            <a:ext cx="1339736" cy="246221"/>
          </a:xfrm>
          <a:prstGeom prst="rect">
            <a:avLst/>
          </a:prstGeom>
          <a:noFill/>
        </p:spPr>
        <p:txBody>
          <a:bodyPr wrap="square" rtlCol="0">
            <a:spAutoFit/>
          </a:bodyPr>
          <a:lstStyle/>
          <a:p>
            <a:pPr algn="r"/>
            <a:r>
              <a:rPr lang="de-AT" sz="1000" dirty="0" smtClean="0">
                <a:solidFill>
                  <a:schemeClr val="accent1"/>
                </a:solidFill>
              </a:rPr>
              <a:t> © via donau</a:t>
            </a:r>
            <a:endParaRPr lang="de-DE" sz="1000" dirty="0">
              <a:solidFill>
                <a:schemeClr val="accent1"/>
              </a:solidFill>
            </a:endParaRPr>
          </a:p>
        </p:txBody>
      </p:sp>
      <p:sp>
        <p:nvSpPr>
          <p:cNvPr id="9" name="Content Placeholder 2"/>
          <p:cNvSpPr txBox="1">
            <a:spLocks/>
          </p:cNvSpPr>
          <p:nvPr/>
        </p:nvSpPr>
        <p:spPr>
          <a:xfrm>
            <a:off x="442320" y="5498629"/>
            <a:ext cx="8496000" cy="864000"/>
          </a:xfrm>
          <a:prstGeom prst="rect">
            <a:avLst/>
          </a:prstGeom>
          <a:ln w="19050">
            <a:solidFill>
              <a:schemeClr val="accent1"/>
            </a:solidFill>
          </a:ln>
        </p:spPr>
        <p:txBody>
          <a:bodyPr vert="horz" lIns="91440" tIns="45720" rIns="91440" bIns="45720" rtlCol="0" anchor="ctr">
            <a:normAutofit fontScale="2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None/>
            </a:pPr>
            <a:endParaRPr lang="de-DE" spc="60" dirty="0">
              <a:solidFill>
                <a:schemeClr val="accent1"/>
              </a:solidFill>
            </a:endParaRPr>
          </a:p>
          <a:p>
            <a:pPr marL="546100" indent="0">
              <a:buNone/>
            </a:pPr>
            <a:endParaRPr lang="de-AT" sz="3600" dirty="0" smtClean="0">
              <a:solidFill>
                <a:schemeClr val="accent1"/>
              </a:solidFill>
            </a:endParaRPr>
          </a:p>
          <a:p>
            <a:pPr marL="546100" indent="0">
              <a:buNone/>
            </a:pPr>
            <a:endParaRPr lang="de-AT" sz="9600" dirty="0" smtClean="0">
              <a:solidFill>
                <a:schemeClr val="accent1"/>
              </a:solidFill>
            </a:endParaRPr>
          </a:p>
          <a:p>
            <a:pPr marL="546100" indent="0">
              <a:buNone/>
            </a:pPr>
            <a:r>
              <a:rPr lang="de-AT" sz="9600" b="1" dirty="0" smtClean="0">
                <a:solidFill>
                  <a:schemeClr val="accent1"/>
                </a:solidFill>
              </a:rPr>
              <a:t>langfristiges </a:t>
            </a:r>
            <a:r>
              <a:rPr lang="de-AT" sz="9600" b="1" dirty="0">
                <a:solidFill>
                  <a:schemeClr val="accent1"/>
                </a:solidFill>
              </a:rPr>
              <a:t>Ziel</a:t>
            </a:r>
            <a:r>
              <a:rPr lang="de-AT" sz="9600" dirty="0">
                <a:solidFill>
                  <a:schemeClr val="accent1"/>
                </a:solidFill>
              </a:rPr>
              <a:t>: </a:t>
            </a:r>
            <a:r>
              <a:rPr lang="de-AT" sz="9600" dirty="0" smtClean="0">
                <a:solidFill>
                  <a:schemeClr val="accent1"/>
                </a:solidFill>
              </a:rPr>
              <a:t>Lieferung </a:t>
            </a:r>
            <a:r>
              <a:rPr lang="de-AT" sz="9600" dirty="0">
                <a:solidFill>
                  <a:schemeClr val="accent1"/>
                </a:solidFill>
              </a:rPr>
              <a:t>von 50 </a:t>
            </a:r>
            <a:r>
              <a:rPr lang="de-AT" sz="9600" dirty="0" smtClean="0">
                <a:solidFill>
                  <a:schemeClr val="accent1"/>
                </a:solidFill>
              </a:rPr>
              <a:t>% </a:t>
            </a:r>
          </a:p>
          <a:p>
            <a:pPr marL="546100" indent="0">
              <a:buNone/>
            </a:pPr>
            <a:r>
              <a:rPr lang="de-AT" sz="9600" dirty="0" smtClean="0">
                <a:solidFill>
                  <a:schemeClr val="accent1"/>
                </a:solidFill>
              </a:rPr>
              <a:t>der Kohle zum </a:t>
            </a:r>
            <a:r>
              <a:rPr lang="de-AT" sz="9600" dirty="0">
                <a:solidFill>
                  <a:schemeClr val="accent1"/>
                </a:solidFill>
              </a:rPr>
              <a:t>Kraftwerk per Schiff</a:t>
            </a:r>
            <a:endParaRPr lang="de-DE" sz="9600" dirty="0"/>
          </a:p>
          <a:p>
            <a:pPr marL="546100" indent="0">
              <a:buNone/>
            </a:pPr>
            <a:r>
              <a:rPr lang="de-AT" sz="3600" dirty="0" smtClean="0">
                <a:solidFill>
                  <a:schemeClr val="accent1"/>
                </a:solidFill>
              </a:rPr>
              <a:t> </a:t>
            </a:r>
            <a:endParaRPr lang="de-AT" sz="3600" dirty="0">
              <a:solidFill>
                <a:schemeClr val="accent1"/>
              </a:solidFill>
            </a:endParaRPr>
          </a:p>
          <a:p>
            <a:pPr marL="546100" indent="0">
              <a:buNone/>
            </a:pPr>
            <a:r>
              <a:rPr lang="de-AT" sz="8000" dirty="0" smtClean="0">
                <a:solidFill>
                  <a:schemeClr val="accent1"/>
                </a:solidFill>
              </a:rPr>
              <a:t>	</a:t>
            </a:r>
            <a:endParaRPr lang="de-AT" sz="8000" dirty="0">
              <a:solidFill>
                <a:schemeClr val="accent1"/>
              </a:solidFill>
            </a:endParaRPr>
          </a:p>
          <a:p>
            <a:pPr marL="546100" indent="0">
              <a:buNone/>
            </a:pPr>
            <a:endParaRPr lang="de-DE" sz="3600" spc="60" dirty="0">
              <a:solidFill>
                <a:schemeClr val="accent1"/>
              </a:solidFill>
            </a:endParaRPr>
          </a:p>
          <a:p>
            <a:pPr marL="546100" indent="0">
              <a:buNone/>
            </a:pPr>
            <a:endParaRPr lang="de-AT" sz="1800" dirty="0">
              <a:solidFill>
                <a:schemeClr val="tx2"/>
              </a:solidFill>
            </a:endParaRP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33" y="5663932"/>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720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solidFill>
                  <a:schemeClr val="accent1"/>
                </a:solidFill>
              </a:rPr>
              <a:t>Autologistik per Schiff</a:t>
            </a:r>
            <a:endParaRPr lang="de-DE" b="1" dirty="0">
              <a:solidFill>
                <a:schemeClr val="accent1"/>
              </a:solidFill>
            </a:endParaRPr>
          </a:p>
        </p:txBody>
      </p:sp>
      <p:sp>
        <p:nvSpPr>
          <p:cNvPr id="3" name="Inhaltsplatzhalter 2"/>
          <p:cNvSpPr>
            <a:spLocks noGrp="1"/>
          </p:cNvSpPr>
          <p:nvPr>
            <p:ph idx="1"/>
          </p:nvPr>
        </p:nvSpPr>
        <p:spPr>
          <a:xfrm>
            <a:off x="395536" y="1700808"/>
            <a:ext cx="8568952" cy="5040560"/>
          </a:xfrm>
        </p:spPr>
        <p:txBody>
          <a:bodyPr>
            <a:normAutofit/>
          </a:bodyPr>
          <a:lstStyle/>
          <a:p>
            <a:endParaRPr lang="de-AT" sz="400" spc="60" dirty="0" smtClean="0">
              <a:solidFill>
                <a:schemeClr val="accent1"/>
              </a:solidFill>
            </a:endParaRPr>
          </a:p>
          <a:p>
            <a:r>
              <a:rPr lang="de-AT" spc="60" dirty="0" smtClean="0">
                <a:solidFill>
                  <a:schemeClr val="accent1"/>
                </a:solidFill>
              </a:rPr>
              <a:t>Fahrzeugtransport durch die BLG LOGISTICS</a:t>
            </a:r>
          </a:p>
          <a:p>
            <a:endParaRPr lang="de-AT" sz="1000" spc="60" dirty="0">
              <a:solidFill>
                <a:schemeClr val="accent1"/>
              </a:solidFill>
            </a:endParaRPr>
          </a:p>
          <a:p>
            <a:r>
              <a:rPr lang="de-AT" spc="60" dirty="0" smtClean="0">
                <a:solidFill>
                  <a:schemeClr val="accent1"/>
                </a:solidFill>
              </a:rPr>
              <a:t> von Kelheim nach Budapest</a:t>
            </a:r>
          </a:p>
          <a:p>
            <a:pPr marL="0" indent="0">
              <a:buNone/>
            </a:pPr>
            <a:endParaRPr lang="de-AT" sz="1000" spc="60" dirty="0" smtClean="0">
              <a:solidFill>
                <a:schemeClr val="accent1"/>
              </a:solidFill>
            </a:endParaRPr>
          </a:p>
          <a:p>
            <a:r>
              <a:rPr lang="de-AT" spc="60" dirty="0">
                <a:solidFill>
                  <a:schemeClr val="accent1"/>
                </a:solidFill>
              </a:rPr>
              <a:t>Motorgüterschiff für 200 bis 260 Pkws </a:t>
            </a:r>
            <a:endParaRPr lang="de-AT" spc="60" dirty="0" smtClean="0">
              <a:solidFill>
                <a:schemeClr val="accent1"/>
              </a:solidFill>
            </a:endParaRPr>
          </a:p>
          <a:p>
            <a:endParaRPr lang="de-AT" sz="1000" spc="60" dirty="0" smtClean="0">
              <a:solidFill>
                <a:schemeClr val="accent1"/>
              </a:solidFill>
            </a:endParaRPr>
          </a:p>
          <a:p>
            <a:r>
              <a:rPr lang="de-AT" spc="60" dirty="0" smtClean="0">
                <a:solidFill>
                  <a:schemeClr val="accent1"/>
                </a:solidFill>
              </a:rPr>
              <a:t>regelmäßiger Fahrplan: zwei Abfahrten/Woche</a:t>
            </a:r>
          </a:p>
          <a:p>
            <a:pPr marL="274320" lvl="1" indent="0">
              <a:buNone/>
            </a:pPr>
            <a:endParaRPr lang="de-AT" sz="1000" spc="60" dirty="0" smtClean="0">
              <a:solidFill>
                <a:schemeClr val="accent1"/>
              </a:solidFill>
            </a:endParaRPr>
          </a:p>
          <a:p>
            <a:r>
              <a:rPr lang="de-AT" spc="60" dirty="0" smtClean="0">
                <a:solidFill>
                  <a:schemeClr val="accent1"/>
                </a:solidFill>
              </a:rPr>
              <a:t>Umschlag über eine Ro-Ro Rampe</a:t>
            </a:r>
          </a:p>
          <a:p>
            <a:pPr lvl="1">
              <a:buFont typeface="Symbol" panose="05050102010706020507" pitchFamily="18" charset="2"/>
              <a:buChar char="-"/>
            </a:pPr>
            <a:endParaRPr lang="de-AT" sz="1000" spc="60" dirty="0" smtClean="0">
              <a:solidFill>
                <a:schemeClr val="accent1"/>
              </a:solidFill>
            </a:endParaRPr>
          </a:p>
          <a:p>
            <a:pPr lvl="1"/>
            <a:endParaRPr lang="de-DE" dirty="0"/>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18</a:t>
            </a:fld>
            <a:endParaRPr lang="de-AT" dirty="0">
              <a:solidFill>
                <a:prstClr val="white"/>
              </a:solidFill>
            </a:endParaRPr>
          </a:p>
        </p:txBody>
      </p:sp>
      <p:sp>
        <p:nvSpPr>
          <p:cNvPr id="6" name="Datumsplatzhalter 3"/>
          <p:cNvSpPr>
            <a:spLocks noGrp="1"/>
          </p:cNvSpPr>
          <p:nvPr>
            <p:ph type="dt" sz="half" idx="10"/>
          </p:nvPr>
        </p:nvSpPr>
        <p:spPr>
          <a:xfrm>
            <a:off x="433536" y="6597352"/>
            <a:ext cx="2895600" cy="329184"/>
          </a:xfrm>
        </p:spPr>
        <p:txBody>
          <a:bodyPr/>
          <a:lstStyle/>
          <a:p>
            <a:fld id="{95E661E9-34F2-46F9-9188-A7F1D5ECA4AD}" type="datetime7">
              <a:rPr lang="de-AT" smtClean="0">
                <a:solidFill>
                  <a:prstClr val="white"/>
                </a:solidFill>
              </a:rPr>
              <a:t>Mai-14</a:t>
            </a:fld>
            <a:endParaRPr lang="de-AT" dirty="0">
              <a:solidFill>
                <a:prstClr val="white"/>
              </a:solidFill>
            </a:endParaRPr>
          </a:p>
        </p:txBody>
      </p:sp>
      <p:pic>
        <p:nvPicPr>
          <p:cNvPr id="7" name="Grafik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32240" y="1707837"/>
            <a:ext cx="2376802" cy="1782602"/>
          </a:xfrm>
          <a:prstGeom prst="rect">
            <a:avLst/>
          </a:prstGeom>
        </p:spPr>
      </p:pic>
      <p:sp>
        <p:nvSpPr>
          <p:cNvPr id="8" name="Textfeld 8"/>
          <p:cNvSpPr txBox="1"/>
          <p:nvPr/>
        </p:nvSpPr>
        <p:spPr>
          <a:xfrm>
            <a:off x="7839760" y="3519949"/>
            <a:ext cx="1267728" cy="276999"/>
          </a:xfrm>
          <a:prstGeom prst="rect">
            <a:avLst/>
          </a:prstGeom>
          <a:noFill/>
        </p:spPr>
        <p:txBody>
          <a:bodyPr wrap="square" rtlCol="0">
            <a:spAutoFit/>
          </a:bodyPr>
          <a:lstStyle/>
          <a:p>
            <a:pPr algn="r"/>
            <a:r>
              <a:rPr lang="de-AT" sz="1200" dirty="0" smtClean="0"/>
              <a:t> </a:t>
            </a:r>
            <a:r>
              <a:rPr lang="de-AT" sz="1200" dirty="0" smtClean="0">
                <a:solidFill>
                  <a:schemeClr val="accent1"/>
                </a:solidFill>
              </a:rPr>
              <a:t>© via donau</a:t>
            </a:r>
            <a:endParaRPr lang="de-DE" sz="1200" dirty="0">
              <a:solidFill>
                <a:schemeClr val="accent1"/>
              </a:solidFill>
            </a:endParaRPr>
          </a:p>
        </p:txBody>
      </p:sp>
      <p:sp>
        <p:nvSpPr>
          <p:cNvPr id="9" name="Content Placeholder 2"/>
          <p:cNvSpPr txBox="1">
            <a:spLocks/>
          </p:cNvSpPr>
          <p:nvPr/>
        </p:nvSpPr>
        <p:spPr>
          <a:xfrm>
            <a:off x="428878" y="5157192"/>
            <a:ext cx="8496000" cy="864000"/>
          </a:xfrm>
          <a:prstGeom prst="rect">
            <a:avLst/>
          </a:prstGeom>
          <a:ln w="19050">
            <a:solidFill>
              <a:schemeClr val="accent1"/>
            </a:solidFill>
          </a:ln>
        </p:spPr>
        <p:txBody>
          <a:bodyPr vert="horz" lIns="91440" tIns="45720" rIns="91440" bIns="45720" rtlCol="0" anchor="ctr">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de-AT" spc="60" dirty="0" smtClean="0">
                <a:solidFill>
                  <a:schemeClr val="accent1"/>
                </a:solidFill>
              </a:rPr>
              <a:t>     </a:t>
            </a:r>
          </a:p>
          <a:p>
            <a:pPr marL="0" indent="0">
              <a:buNone/>
            </a:pPr>
            <a:r>
              <a:rPr lang="de-AT" sz="2600" spc="60" dirty="0" smtClean="0">
                <a:solidFill>
                  <a:schemeClr val="accent1"/>
                </a:solidFill>
              </a:rPr>
              <a:t>         Transport von rund 250.000 Neufahrzeugen bis 2012 </a:t>
            </a:r>
            <a:endParaRPr lang="de-AT" sz="2600" spc="60" dirty="0">
              <a:solidFill>
                <a:schemeClr val="accent1"/>
              </a:solidFill>
            </a:endParaRPr>
          </a:p>
          <a:p>
            <a:pPr lvl="1">
              <a:buFont typeface="Symbol" panose="05050102010706020507" pitchFamily="18" charset="2"/>
              <a:buChar char="-"/>
            </a:pPr>
            <a:endParaRPr lang="de-AT" sz="2600" spc="60" dirty="0">
              <a:solidFill>
                <a:schemeClr val="accent1"/>
              </a:solidFill>
            </a:endParaRP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6324" y="5358548"/>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712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solidFill>
                  <a:schemeClr val="accent1"/>
                </a:solidFill>
              </a:rPr>
              <a:t>Windkraftanlagen per Schiff</a:t>
            </a:r>
            <a:endParaRPr lang="de-DE" b="1" dirty="0">
              <a:solidFill>
                <a:schemeClr val="accent1"/>
              </a:solidFill>
            </a:endParaRPr>
          </a:p>
        </p:txBody>
      </p:sp>
      <p:sp>
        <p:nvSpPr>
          <p:cNvPr id="3" name="Inhaltsplatzhalter 2"/>
          <p:cNvSpPr>
            <a:spLocks noGrp="1"/>
          </p:cNvSpPr>
          <p:nvPr>
            <p:ph idx="1"/>
          </p:nvPr>
        </p:nvSpPr>
        <p:spPr>
          <a:xfrm>
            <a:off x="467544" y="1817440"/>
            <a:ext cx="8435280" cy="5040560"/>
          </a:xfrm>
        </p:spPr>
        <p:txBody>
          <a:bodyPr>
            <a:normAutofit/>
          </a:bodyPr>
          <a:lstStyle/>
          <a:p>
            <a:endParaRPr lang="de-AT" sz="400" dirty="0" smtClean="0">
              <a:solidFill>
                <a:schemeClr val="accent1"/>
              </a:solidFill>
            </a:endParaRPr>
          </a:p>
          <a:p>
            <a:r>
              <a:rPr lang="de-AT" dirty="0" smtClean="0">
                <a:solidFill>
                  <a:schemeClr val="accent1"/>
                </a:solidFill>
              </a:rPr>
              <a:t>Lände Bad Deutsch-Altenburg (nahe Wien)</a:t>
            </a:r>
          </a:p>
          <a:p>
            <a:endParaRPr lang="de-AT" sz="1000" dirty="0" smtClean="0">
              <a:solidFill>
                <a:schemeClr val="accent1"/>
              </a:solidFill>
            </a:endParaRPr>
          </a:p>
          <a:p>
            <a:r>
              <a:rPr lang="de-AT" dirty="0" smtClean="0">
                <a:solidFill>
                  <a:schemeClr val="accent1"/>
                </a:solidFill>
              </a:rPr>
              <a:t>Windparks mit Bauteilen/ Komponenten versorgt</a:t>
            </a:r>
          </a:p>
          <a:p>
            <a:pPr>
              <a:buFont typeface="Courier New" panose="02070309020205020404" pitchFamily="49" charset="0"/>
              <a:buChar char="o"/>
            </a:pPr>
            <a:endParaRPr lang="de-AT" sz="1000" dirty="0" smtClean="0">
              <a:solidFill>
                <a:schemeClr val="accent1"/>
              </a:solidFill>
            </a:endParaRPr>
          </a:p>
          <a:p>
            <a:r>
              <a:rPr lang="de-AT" spc="60" dirty="0" smtClean="0">
                <a:solidFill>
                  <a:schemeClr val="accent1"/>
                </a:solidFill>
              </a:rPr>
              <a:t>1-2 Binnenschiffe/Woche</a:t>
            </a:r>
          </a:p>
          <a:p>
            <a:pPr lvl="1">
              <a:buFont typeface="Symbol" panose="05050102010706020507" pitchFamily="18" charset="2"/>
              <a:buChar char="-"/>
            </a:pPr>
            <a:endParaRPr lang="de-AT" sz="1000" spc="60" dirty="0" smtClean="0">
              <a:solidFill>
                <a:schemeClr val="accent1"/>
              </a:solidFill>
            </a:endParaRPr>
          </a:p>
          <a:p>
            <a:r>
              <a:rPr lang="de-AT" spc="60" dirty="0" smtClean="0">
                <a:solidFill>
                  <a:schemeClr val="accent1"/>
                </a:solidFill>
              </a:rPr>
              <a:t>Kapazität/Schiff: kompletter Turm (135 m/1.600 </a:t>
            </a:r>
            <a:r>
              <a:rPr lang="de-AT" spc="60" dirty="0">
                <a:solidFill>
                  <a:schemeClr val="accent1"/>
                </a:solidFill>
              </a:rPr>
              <a:t>t</a:t>
            </a:r>
            <a:r>
              <a:rPr lang="de-AT" spc="60" dirty="0" smtClean="0">
                <a:solidFill>
                  <a:schemeClr val="accent1"/>
                </a:solidFill>
              </a:rPr>
              <a:t>)</a:t>
            </a:r>
          </a:p>
          <a:p>
            <a:pPr marL="548640" lvl="2" indent="0">
              <a:buNone/>
            </a:pPr>
            <a:r>
              <a:rPr lang="de-AT" sz="1100" dirty="0" smtClean="0">
                <a:solidFill>
                  <a:schemeClr val="accent1"/>
                </a:solidFill>
              </a:rPr>
              <a:t>	</a:t>
            </a:r>
          </a:p>
        </p:txBody>
      </p:sp>
      <p:sp>
        <p:nvSpPr>
          <p:cNvPr id="4" name="Datumsplatzhalter 3"/>
          <p:cNvSpPr>
            <a:spLocks noGrp="1"/>
          </p:cNvSpPr>
          <p:nvPr>
            <p:ph type="dt" sz="half" idx="10"/>
          </p:nvPr>
        </p:nvSpPr>
        <p:spPr/>
        <p:txBody>
          <a:bodyPr/>
          <a:lstStyle/>
          <a:p>
            <a:fld id="{02F30FBC-53D1-4BEA-9159-FAE203FB637A}" type="datetime7">
              <a:rPr lang="de-AT" smtClean="0">
                <a:solidFill>
                  <a:prstClr val="white"/>
                </a:solidFill>
              </a:rPr>
              <a:t>Mai-14</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19</a:t>
            </a:fld>
            <a:endParaRPr lang="de-AT" dirty="0">
              <a:solidFill>
                <a:prstClr val="white"/>
              </a:solidFill>
            </a:endParaRPr>
          </a:p>
        </p:txBody>
      </p:sp>
      <p:sp>
        <p:nvSpPr>
          <p:cNvPr id="6" name="Content Placeholder 2"/>
          <p:cNvSpPr txBox="1">
            <a:spLocks/>
          </p:cNvSpPr>
          <p:nvPr/>
        </p:nvSpPr>
        <p:spPr>
          <a:xfrm>
            <a:off x="269973" y="5264360"/>
            <a:ext cx="8496000" cy="864000"/>
          </a:xfrm>
          <a:prstGeom prst="rect">
            <a:avLst/>
          </a:prstGeom>
          <a:ln w="19050">
            <a:solidFill>
              <a:schemeClr val="accent1"/>
            </a:solidFill>
          </a:ln>
        </p:spPr>
        <p:txBody>
          <a:bodyPr vert="horz" lIns="91440" tIns="45720" rIns="91440" bIns="45720" rtlCol="0" anchor="ctr">
            <a:normAutofit fontScale="2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None/>
            </a:pPr>
            <a:endParaRPr lang="de-DE" spc="60" dirty="0">
              <a:solidFill>
                <a:schemeClr val="accent1"/>
              </a:solidFill>
            </a:endParaRPr>
          </a:p>
          <a:p>
            <a:pPr marL="546100" indent="0">
              <a:buNone/>
            </a:pPr>
            <a:endParaRPr lang="de-AT" sz="3600" dirty="0" smtClean="0">
              <a:solidFill>
                <a:schemeClr val="accent1"/>
              </a:solidFill>
            </a:endParaRPr>
          </a:p>
          <a:p>
            <a:pPr marL="0" indent="0">
              <a:buNone/>
            </a:pPr>
            <a:r>
              <a:rPr lang="de-AT" sz="9600" dirty="0" smtClean="0">
                <a:solidFill>
                  <a:schemeClr val="accent1"/>
                </a:solidFill>
                <a:sym typeface="Wingdings" panose="05000000000000000000" pitchFamily="2" charset="2"/>
              </a:rPr>
              <a:t>	Durch die Nutzung </a:t>
            </a:r>
            <a:r>
              <a:rPr lang="de-AT" sz="9600" dirty="0">
                <a:solidFill>
                  <a:schemeClr val="accent1"/>
                </a:solidFill>
                <a:sym typeface="Wingdings" panose="05000000000000000000" pitchFamily="2" charset="2"/>
              </a:rPr>
              <a:t>der </a:t>
            </a:r>
            <a:r>
              <a:rPr lang="de-AT" sz="9600" dirty="0" smtClean="0">
                <a:solidFill>
                  <a:schemeClr val="accent1"/>
                </a:solidFill>
                <a:sym typeface="Wingdings" panose="05000000000000000000" pitchFamily="2" charset="2"/>
              </a:rPr>
              <a:t>Lände: </a:t>
            </a:r>
            <a:r>
              <a:rPr lang="de-AT" sz="9600" dirty="0">
                <a:solidFill>
                  <a:schemeClr val="accent1"/>
                </a:solidFill>
                <a:sym typeface="Wingdings" panose="05000000000000000000" pitchFamily="2" charset="2"/>
              </a:rPr>
              <a:t>Straßenkilometer zum </a:t>
            </a:r>
            <a:r>
              <a:rPr lang="de-AT" sz="9600" dirty="0" smtClean="0">
                <a:solidFill>
                  <a:schemeClr val="accent1"/>
                </a:solidFill>
                <a:sym typeface="Wingdings" panose="05000000000000000000" pitchFamily="2" charset="2"/>
              </a:rPr>
              <a:t>	Bestimmungsort auf ein Minimum </a:t>
            </a:r>
            <a:r>
              <a:rPr lang="de-AT" sz="9600" dirty="0">
                <a:solidFill>
                  <a:schemeClr val="accent1"/>
                </a:solidFill>
                <a:sym typeface="Wingdings" panose="05000000000000000000" pitchFamily="2" charset="2"/>
              </a:rPr>
              <a:t>reduziert</a:t>
            </a:r>
            <a:r>
              <a:rPr lang="de-AT" sz="9600" dirty="0" smtClean="0">
                <a:solidFill>
                  <a:schemeClr val="accent1"/>
                </a:solidFill>
                <a:sym typeface="Wingdings" panose="05000000000000000000" pitchFamily="2" charset="2"/>
              </a:rPr>
              <a:t>!</a:t>
            </a:r>
            <a:endParaRPr lang="de-DE" sz="9600" spc="60" dirty="0">
              <a:solidFill>
                <a:schemeClr val="accent1"/>
              </a:solidFill>
            </a:endParaRPr>
          </a:p>
          <a:p>
            <a:pPr marL="546100" indent="0">
              <a:buNone/>
            </a:pPr>
            <a:endParaRPr lang="de-AT" sz="6000" dirty="0">
              <a:solidFill>
                <a:schemeClr val="tx2"/>
              </a:solidFill>
            </a:endParaRPr>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7169" y="5429664"/>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49424" y="1650524"/>
            <a:ext cx="2195736" cy="1649043"/>
          </a:xfrm>
          <a:prstGeom prst="rect">
            <a:avLst/>
          </a:prstGeom>
        </p:spPr>
      </p:pic>
    </p:spTree>
    <p:extLst>
      <p:ext uri="{BB962C8B-B14F-4D97-AF65-F5344CB8AC3E}">
        <p14:creationId xmlns:p14="http://schemas.microsoft.com/office/powerpoint/2010/main" val="39434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AT" b="1" dirty="0" smtClean="0">
                <a:solidFill>
                  <a:schemeClr val="accent1"/>
                </a:solidFill>
              </a:rPr>
              <a:t>Markt der Donauschifffahrt</a:t>
            </a:r>
            <a:endParaRPr lang="de-AT" b="1" dirty="0">
              <a:solidFill>
                <a:schemeClr val="accent1"/>
              </a:solidFill>
            </a:endParaRP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2</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3812158815"/>
              </p:ext>
            </p:extLst>
          </p:nvPr>
        </p:nvGraphicFramePr>
        <p:xfrm>
          <a:off x="2339752" y="2132856"/>
          <a:ext cx="4680520" cy="3600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fld id="{6CDAD316-3A6F-4408-9A63-263B54EE0604}" type="datetime7">
              <a:rPr lang="de-AT" smtClean="0">
                <a:solidFill>
                  <a:prstClr val="white"/>
                </a:solidFill>
              </a:rPr>
              <a:t>Mai-14</a:t>
            </a:fld>
            <a:endParaRPr lang="de-AT" dirty="0">
              <a:solidFill>
                <a:prstClr val="white"/>
              </a:solidFill>
            </a:endParaRPr>
          </a:p>
        </p:txBody>
      </p:sp>
    </p:spTree>
    <p:extLst>
      <p:ext uri="{BB962C8B-B14F-4D97-AF65-F5344CB8AC3E}">
        <p14:creationId xmlns:p14="http://schemas.microsoft.com/office/powerpoint/2010/main" val="934872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smtClean="0">
                <a:solidFill>
                  <a:schemeClr val="accent1"/>
                </a:solidFill>
              </a:rPr>
              <a:t>Videoempfehlung</a:t>
            </a:r>
            <a:endParaRPr lang="de-AT" b="1" dirty="0">
              <a:solidFill>
                <a:schemeClr val="accent1"/>
              </a:solidFill>
            </a:endParaRPr>
          </a:p>
        </p:txBody>
      </p:sp>
      <p:sp>
        <p:nvSpPr>
          <p:cNvPr id="3" name="Content Placeholder 2"/>
          <p:cNvSpPr>
            <a:spLocks noGrp="1"/>
          </p:cNvSpPr>
          <p:nvPr>
            <p:ph idx="1"/>
          </p:nvPr>
        </p:nvSpPr>
        <p:spPr/>
        <p:txBody>
          <a:bodyPr/>
          <a:lstStyle/>
          <a:p>
            <a:pPr marL="0" indent="0">
              <a:buNone/>
            </a:pPr>
            <a:endParaRPr lang="de-AT" sz="400" dirty="0" smtClean="0">
              <a:solidFill>
                <a:schemeClr val="accent1"/>
              </a:solidFill>
            </a:endParaRPr>
          </a:p>
          <a:p>
            <a:endParaRPr lang="de-AT" u="sng" dirty="0" smtClean="0">
              <a:hlinkClick r:id="rId2"/>
            </a:endParaRPr>
          </a:p>
          <a:p>
            <a:r>
              <a:rPr lang="de-AT" u="sng" dirty="0" smtClean="0">
                <a:hlinkClick r:id="rId2"/>
              </a:rPr>
              <a:t>Wiener Hafen</a:t>
            </a:r>
            <a:endParaRPr lang="de-AT" dirty="0" smtClean="0">
              <a:solidFill>
                <a:schemeClr val="accent1"/>
              </a:solidFill>
            </a:endParaRPr>
          </a:p>
          <a:p>
            <a:pPr lvl="1">
              <a:buFont typeface="Symbol" panose="05050102010706020507" pitchFamily="18" charset="2"/>
              <a:buChar char="-"/>
            </a:pPr>
            <a:r>
              <a:rPr lang="de-AT" dirty="0" smtClean="0">
                <a:solidFill>
                  <a:schemeClr val="accent1"/>
                </a:solidFill>
              </a:rPr>
              <a:t>als Praxisbeispiel  des klassischen Güterumschlags, Dauer: 3,42 Minuten</a:t>
            </a:r>
            <a:endParaRPr lang="de-AT" sz="1600" dirty="0" smtClean="0">
              <a:solidFill>
                <a:schemeClr val="accent1"/>
              </a:solidFill>
            </a:endParaRPr>
          </a:p>
          <a:p>
            <a:pPr marL="617220" lvl="2" indent="-342900">
              <a:buFont typeface="Symbol" panose="05050102010706020507" pitchFamily="18" charset="2"/>
              <a:buChar char="-"/>
            </a:pPr>
            <a:r>
              <a:rPr lang="de-AT" sz="2000" dirty="0" smtClean="0">
                <a:solidFill>
                  <a:schemeClr val="accent1"/>
                </a:solidFill>
                <a:hlinkClick r:id="rId3"/>
              </a:rPr>
              <a:t>Übungen</a:t>
            </a:r>
            <a:r>
              <a:rPr lang="de-AT" sz="2000" dirty="0" smtClean="0">
                <a:solidFill>
                  <a:schemeClr val="accent1"/>
                </a:solidFill>
              </a:rPr>
              <a:t> </a:t>
            </a:r>
          </a:p>
          <a:p>
            <a:pPr marL="342900" lvl="1" indent="-342900"/>
            <a:endParaRPr lang="de-AT" sz="2200" dirty="0">
              <a:solidFill>
                <a:schemeClr val="accent1"/>
              </a:solidFill>
            </a:endParaRPr>
          </a:p>
          <a:p>
            <a:pPr marL="68580" indent="-342900"/>
            <a:endParaRPr lang="de-AT" sz="2600" dirty="0">
              <a:solidFill>
                <a:schemeClr val="accent1"/>
              </a:solidFill>
            </a:endParaRPr>
          </a:p>
          <a:p>
            <a:endParaRPr lang="de-AT" dirty="0">
              <a:solidFill>
                <a:schemeClr val="accent1"/>
              </a:solidFill>
            </a:endParaRPr>
          </a:p>
        </p:txBody>
      </p:sp>
      <p:sp>
        <p:nvSpPr>
          <p:cNvPr id="4" name="Date Placeholder 3"/>
          <p:cNvSpPr>
            <a:spLocks noGrp="1"/>
          </p:cNvSpPr>
          <p:nvPr>
            <p:ph type="dt" sz="half" idx="10"/>
          </p:nvPr>
        </p:nvSpPr>
        <p:spPr/>
        <p:txBody>
          <a:bodyPr/>
          <a:lstStyle/>
          <a:p>
            <a:fld id="{7EBA063E-39EF-4731-9522-7643EB2BDA2E}" type="datetime7">
              <a:rPr lang="de-AT" smtClean="0">
                <a:solidFill>
                  <a:prstClr val="white"/>
                </a:solidFill>
              </a:rPr>
              <a:t>Mai-14</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20</a:t>
            </a:fld>
            <a:endParaRPr lang="de-AT" dirty="0">
              <a:solidFill>
                <a:prstClr val="white"/>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31840" y="476670"/>
            <a:ext cx="1311275"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666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solidFill>
                  <a:schemeClr val="accent1"/>
                </a:solidFill>
              </a:rPr>
              <a:t>Quellenverzeichnis</a:t>
            </a:r>
            <a:endParaRPr lang="de-DE" b="1" dirty="0">
              <a:solidFill>
                <a:schemeClr val="accent1"/>
              </a:solidFill>
            </a:endParaRPr>
          </a:p>
        </p:txBody>
      </p:sp>
      <p:sp>
        <p:nvSpPr>
          <p:cNvPr id="3" name="Inhaltsplatzhalter 2"/>
          <p:cNvSpPr>
            <a:spLocks noGrp="1"/>
          </p:cNvSpPr>
          <p:nvPr>
            <p:ph idx="1"/>
          </p:nvPr>
        </p:nvSpPr>
        <p:spPr/>
        <p:txBody>
          <a:bodyPr>
            <a:normAutofit/>
          </a:bodyPr>
          <a:lstStyle/>
          <a:p>
            <a:endParaRPr lang="de-AT" sz="400" dirty="0" smtClean="0"/>
          </a:p>
          <a:p>
            <a:r>
              <a:rPr lang="de-AT" dirty="0" smtClean="0">
                <a:solidFill>
                  <a:schemeClr val="accent1"/>
                </a:solidFill>
              </a:rPr>
              <a:t>via donau (2013): Handbuch der Donauschifffahrt </a:t>
            </a:r>
            <a:r>
              <a:rPr lang="de-DE" dirty="0" smtClean="0">
                <a:solidFill>
                  <a:schemeClr val="accent1"/>
                </a:solidFill>
              </a:rPr>
              <a:t>, Wien.</a:t>
            </a:r>
          </a:p>
          <a:p>
            <a:pPr marL="0" indent="0">
              <a:buNone/>
            </a:pPr>
            <a:r>
              <a:rPr lang="de-DE" sz="1600" dirty="0">
                <a:solidFill>
                  <a:schemeClr val="accent1"/>
                </a:solidFill>
              </a:rPr>
              <a:t>Bestellen </a:t>
            </a:r>
            <a:r>
              <a:rPr lang="de-DE" sz="1600" dirty="0" smtClean="0">
                <a:solidFill>
                  <a:schemeClr val="accent1"/>
                </a:solidFill>
              </a:rPr>
              <a:t>:  www.via-donau.org/wirtschaft/online_services/handbuch_donauschifffahrt</a:t>
            </a:r>
            <a:r>
              <a:rPr lang="de-DE" sz="1600" dirty="0">
                <a:solidFill>
                  <a:schemeClr val="accent1"/>
                </a:solidFill>
              </a:rPr>
              <a:t>/	</a:t>
            </a:r>
            <a:endParaRPr lang="de-DE" sz="1600" dirty="0" smtClean="0">
              <a:solidFill>
                <a:schemeClr val="accent1"/>
              </a:solidFill>
            </a:endParaRPr>
          </a:p>
          <a:p>
            <a:pPr marL="0" indent="0">
              <a:buNone/>
            </a:pPr>
            <a:endParaRPr lang="de-DE" dirty="0" smtClean="0">
              <a:solidFill>
                <a:schemeClr val="accent1"/>
              </a:solidFill>
            </a:endParaRPr>
          </a:p>
          <a:p>
            <a:r>
              <a:rPr lang="de-DE" dirty="0" smtClean="0">
                <a:solidFill>
                  <a:schemeClr val="accent1"/>
                </a:solidFill>
              </a:rPr>
              <a:t>via donau (2013): </a:t>
            </a:r>
            <a:r>
              <a:rPr lang="de-DE" dirty="0">
                <a:solidFill>
                  <a:schemeClr val="accent1"/>
                </a:solidFill>
              </a:rPr>
              <a:t>Donauschifffahrt in </a:t>
            </a:r>
            <a:r>
              <a:rPr lang="de-DE" dirty="0" smtClean="0">
                <a:solidFill>
                  <a:schemeClr val="accent1"/>
                </a:solidFill>
              </a:rPr>
              <a:t>Österreich – </a:t>
            </a:r>
            <a:br>
              <a:rPr lang="de-DE" dirty="0" smtClean="0">
                <a:solidFill>
                  <a:schemeClr val="accent1"/>
                </a:solidFill>
              </a:rPr>
            </a:br>
            <a:r>
              <a:rPr lang="de-DE" dirty="0" smtClean="0">
                <a:solidFill>
                  <a:schemeClr val="accent1"/>
                </a:solidFill>
              </a:rPr>
              <a:t>Jahresbericht 2012, Wien.</a:t>
            </a:r>
          </a:p>
          <a:p>
            <a:pPr marL="0" indent="0">
              <a:buNone/>
            </a:pPr>
            <a:r>
              <a:rPr lang="de-AT" sz="1600" dirty="0" smtClean="0">
                <a:solidFill>
                  <a:schemeClr val="accent1"/>
                </a:solidFill>
              </a:rPr>
              <a:t>Download : </a:t>
            </a:r>
            <a:r>
              <a:rPr lang="de-DE" sz="1600" dirty="0" smtClean="0">
                <a:solidFill>
                  <a:schemeClr val="accent1"/>
                </a:solidFill>
              </a:rPr>
              <a:t>www.via-donau.org/newsroom/broschueren</a:t>
            </a:r>
            <a:r>
              <a:rPr lang="de-DE" sz="1600" dirty="0">
                <a:solidFill>
                  <a:schemeClr val="accent1"/>
                </a:solidFill>
              </a:rPr>
              <a:t>/</a:t>
            </a:r>
          </a:p>
          <a:p>
            <a:pPr marL="0" indent="0">
              <a:buNone/>
            </a:pPr>
            <a:endParaRPr lang="de-AT" dirty="0">
              <a:solidFill>
                <a:schemeClr val="accent1"/>
              </a:solidFill>
            </a:endParaRPr>
          </a:p>
          <a:p>
            <a:r>
              <a:rPr lang="de-AT" dirty="0" smtClean="0">
                <a:solidFill>
                  <a:schemeClr val="accent1"/>
                </a:solidFill>
              </a:rPr>
              <a:t>INeS Danube Informationsplattform für den Bereich Intermodale Binnenschifffahrt</a:t>
            </a:r>
          </a:p>
          <a:p>
            <a:pPr marL="0" indent="0">
              <a:buNone/>
            </a:pPr>
            <a:r>
              <a:rPr lang="de-AT" sz="1600" dirty="0" smtClean="0">
                <a:solidFill>
                  <a:schemeClr val="accent1"/>
                </a:solidFill>
              </a:rPr>
              <a:t>Zugang: www.ines-danube.info</a:t>
            </a:r>
          </a:p>
        </p:txBody>
      </p:sp>
      <p:sp>
        <p:nvSpPr>
          <p:cNvPr id="4" name="Datumsplatzhalter 3"/>
          <p:cNvSpPr>
            <a:spLocks noGrp="1"/>
          </p:cNvSpPr>
          <p:nvPr>
            <p:ph type="dt" sz="half" idx="10"/>
          </p:nvPr>
        </p:nvSpPr>
        <p:spPr/>
        <p:txBody>
          <a:bodyPr/>
          <a:lstStyle/>
          <a:p>
            <a:fld id="{1066775C-95CF-4EDA-9672-C69202CCBEFD}" type="datetime7">
              <a:rPr lang="de-AT" smtClean="0">
                <a:solidFill>
                  <a:prstClr val="white"/>
                </a:solidFill>
              </a:rPr>
              <a:t>Mai-14</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21</a:t>
            </a:fld>
            <a:endParaRPr lang="de-AT" dirty="0">
              <a:solidFill>
                <a:prstClr val="white"/>
              </a:solidFill>
            </a:endParaRPr>
          </a:p>
        </p:txBody>
      </p:sp>
    </p:spTree>
    <p:extLst>
      <p:ext uri="{BB962C8B-B14F-4D97-AF65-F5344CB8AC3E}">
        <p14:creationId xmlns:p14="http://schemas.microsoft.com/office/powerpoint/2010/main" val="3333090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smtClean="0">
                <a:solidFill>
                  <a:schemeClr val="accent1"/>
                </a:solidFill>
              </a:rPr>
              <a:t>Kontaktdaten</a:t>
            </a:r>
            <a:endParaRPr lang="de-AT" b="1" dirty="0">
              <a:solidFill>
                <a:schemeClr val="accent1"/>
              </a:solidFill>
            </a:endParaRPr>
          </a:p>
        </p:txBody>
      </p:sp>
      <p:sp>
        <p:nvSpPr>
          <p:cNvPr id="3" name="Content Placeholder 2"/>
          <p:cNvSpPr>
            <a:spLocks noGrp="1"/>
          </p:cNvSpPr>
          <p:nvPr>
            <p:ph idx="1"/>
          </p:nvPr>
        </p:nvSpPr>
        <p:spPr/>
        <p:txBody>
          <a:bodyPr>
            <a:normAutofit lnSpcReduction="10000"/>
          </a:bodyPr>
          <a:lstStyle/>
          <a:p>
            <a:pPr marL="0" indent="0">
              <a:buNone/>
            </a:pPr>
            <a:endParaRPr lang="de-AT" sz="400" b="1" dirty="0" smtClean="0">
              <a:solidFill>
                <a:schemeClr val="accent1"/>
              </a:solidFill>
            </a:endParaRPr>
          </a:p>
          <a:p>
            <a:pPr marL="0" indent="0">
              <a:buNone/>
            </a:pPr>
            <a:r>
              <a:rPr lang="de-AT" sz="2000" b="1" dirty="0" smtClean="0">
                <a:solidFill>
                  <a:schemeClr val="accent1"/>
                </a:solidFill>
              </a:rPr>
              <a:t>Ansprechpartnerin:</a:t>
            </a:r>
          </a:p>
          <a:p>
            <a:pPr marL="0" indent="0">
              <a:buNone/>
            </a:pPr>
            <a:endParaRPr lang="de-AT" sz="2000" b="1" dirty="0" smtClean="0">
              <a:solidFill>
                <a:schemeClr val="accent1"/>
              </a:solidFill>
            </a:endParaRPr>
          </a:p>
          <a:p>
            <a:pPr marL="0" indent="0">
              <a:buNone/>
            </a:pPr>
            <a:r>
              <a:rPr lang="de-AT" sz="2000" dirty="0" smtClean="0">
                <a:solidFill>
                  <a:schemeClr val="accent1"/>
                </a:solidFill>
              </a:rPr>
              <a:t>Lisa-Maria </a:t>
            </a:r>
            <a:r>
              <a:rPr lang="de-AT" sz="2000" dirty="0">
                <a:solidFill>
                  <a:schemeClr val="accent1"/>
                </a:solidFill>
              </a:rPr>
              <a:t>Putz, </a:t>
            </a:r>
            <a:r>
              <a:rPr lang="de-AT" sz="2000" dirty="0" smtClean="0">
                <a:solidFill>
                  <a:schemeClr val="accent1"/>
                </a:solidFill>
              </a:rPr>
              <a:t>BSc MA</a:t>
            </a:r>
            <a:endParaRPr lang="de-AT" sz="2000" dirty="0">
              <a:solidFill>
                <a:schemeClr val="accent1"/>
              </a:solidFill>
            </a:endParaRPr>
          </a:p>
          <a:p>
            <a:pPr marL="0" indent="0">
              <a:buNone/>
            </a:pPr>
            <a:r>
              <a:rPr lang="de-AT" sz="2000" dirty="0" smtClean="0">
                <a:solidFill>
                  <a:schemeClr val="accent1"/>
                </a:solidFill>
              </a:rPr>
              <a:t>Projektleiterin von REWWay</a:t>
            </a:r>
            <a:endParaRPr lang="de-AT" sz="2000" dirty="0">
              <a:solidFill>
                <a:schemeClr val="accent1"/>
              </a:solidFill>
            </a:endParaRPr>
          </a:p>
          <a:p>
            <a:pPr marL="0" indent="0">
              <a:buNone/>
            </a:pPr>
            <a:endParaRPr lang="de-AT" sz="2000" dirty="0">
              <a:solidFill>
                <a:schemeClr val="accent1"/>
              </a:solidFill>
            </a:endParaRPr>
          </a:p>
          <a:p>
            <a:pPr marL="0" indent="0">
              <a:buNone/>
            </a:pPr>
            <a:r>
              <a:rPr lang="de-AT" sz="2000" dirty="0">
                <a:solidFill>
                  <a:schemeClr val="accent1"/>
                </a:solidFill>
              </a:rPr>
              <a:t>Logistikum - die Logistik-Kompetenz der FH Oberösterreich in Steyr</a:t>
            </a:r>
          </a:p>
          <a:p>
            <a:pPr marL="0" indent="0">
              <a:buNone/>
            </a:pPr>
            <a:r>
              <a:rPr lang="de-AT" sz="2000" dirty="0">
                <a:solidFill>
                  <a:schemeClr val="accent1"/>
                </a:solidFill>
              </a:rPr>
              <a:t>FH OÖ Forschungs &amp; Entwicklungs GmbH</a:t>
            </a:r>
          </a:p>
          <a:p>
            <a:pPr marL="0" indent="0">
              <a:buNone/>
            </a:pPr>
            <a:r>
              <a:rPr lang="de-AT" sz="2000" dirty="0">
                <a:solidFill>
                  <a:schemeClr val="accent1"/>
                </a:solidFill>
              </a:rPr>
              <a:t>Wehrgrabengasse </a:t>
            </a:r>
            <a:r>
              <a:rPr lang="de-AT" sz="2000" dirty="0" smtClean="0">
                <a:solidFill>
                  <a:schemeClr val="accent1"/>
                </a:solidFill>
              </a:rPr>
              <a:t>1-3, 4400 </a:t>
            </a:r>
            <a:r>
              <a:rPr lang="de-AT" sz="2000" dirty="0">
                <a:solidFill>
                  <a:schemeClr val="accent1"/>
                </a:solidFill>
              </a:rPr>
              <a:t>Steyr/Austria</a:t>
            </a:r>
          </a:p>
          <a:p>
            <a:pPr marL="0" indent="0">
              <a:buNone/>
            </a:pPr>
            <a:r>
              <a:rPr lang="de-AT" sz="2000" dirty="0">
                <a:solidFill>
                  <a:schemeClr val="accent1"/>
                </a:solidFill>
              </a:rPr>
              <a:t>Tel.: +43 50804-33253</a:t>
            </a:r>
          </a:p>
          <a:p>
            <a:pPr marL="0" indent="0">
              <a:buNone/>
            </a:pPr>
            <a:r>
              <a:rPr lang="de-AT" sz="2000" dirty="0">
                <a:solidFill>
                  <a:schemeClr val="accent1"/>
                </a:solidFill>
              </a:rPr>
              <a:t>Fax: +43 50804-33299</a:t>
            </a:r>
          </a:p>
          <a:p>
            <a:pPr marL="0" indent="0">
              <a:buNone/>
            </a:pPr>
            <a:r>
              <a:rPr lang="de-AT" sz="2000" dirty="0">
                <a:solidFill>
                  <a:schemeClr val="accent1"/>
                </a:solidFill>
              </a:rPr>
              <a:t>e-mail: lisa-maria.putz@fh-steyr.at</a:t>
            </a:r>
          </a:p>
          <a:p>
            <a:pPr marL="0" indent="0">
              <a:buNone/>
            </a:pPr>
            <a:r>
              <a:rPr lang="de-AT" sz="2000" dirty="0">
                <a:solidFill>
                  <a:schemeClr val="accent1"/>
                </a:solidFill>
              </a:rPr>
              <a:t>web1: www.logistikum.at</a:t>
            </a:r>
          </a:p>
          <a:p>
            <a:pPr marL="0" indent="0">
              <a:buNone/>
            </a:pPr>
            <a:r>
              <a:rPr lang="de-AT" sz="2000" dirty="0">
                <a:solidFill>
                  <a:schemeClr val="accent1"/>
                </a:solidFill>
              </a:rPr>
              <a:t>web2: www.fh-ooe.at</a:t>
            </a:r>
          </a:p>
          <a:p>
            <a:pPr marL="0" indent="0">
              <a:buNone/>
            </a:pPr>
            <a:endParaRPr lang="de-AT" dirty="0"/>
          </a:p>
        </p:txBody>
      </p:sp>
      <p:sp>
        <p:nvSpPr>
          <p:cNvPr id="4" name="Date Placeholder 3"/>
          <p:cNvSpPr>
            <a:spLocks noGrp="1"/>
          </p:cNvSpPr>
          <p:nvPr>
            <p:ph type="dt" sz="half" idx="10"/>
          </p:nvPr>
        </p:nvSpPr>
        <p:spPr/>
        <p:txBody>
          <a:bodyPr/>
          <a:lstStyle/>
          <a:p>
            <a:fld id="{201BBC7A-55B0-4C7E-8493-8DF91E45CBCE}" type="datetime7">
              <a:rPr lang="de-AT" smtClean="0"/>
              <a:t>Mai-14</a:t>
            </a:fld>
            <a:endParaRPr lang="de-AT" dirty="0"/>
          </a:p>
        </p:txBody>
      </p:sp>
      <p:sp>
        <p:nvSpPr>
          <p:cNvPr id="5" name="Slide Number Placeholder 4"/>
          <p:cNvSpPr>
            <a:spLocks noGrp="1"/>
          </p:cNvSpPr>
          <p:nvPr>
            <p:ph type="sldNum" sz="quarter" idx="12"/>
          </p:nvPr>
        </p:nvSpPr>
        <p:spPr/>
        <p:txBody>
          <a:bodyPr/>
          <a:lstStyle/>
          <a:p>
            <a:fld id="{7D34D7BA-8E13-46FE-8871-8877FE7E3568}" type="slidenum">
              <a:rPr lang="de-AT" smtClean="0"/>
              <a:t>22</a:t>
            </a:fld>
            <a:endParaRPr lang="de-AT" dirty="0"/>
          </a:p>
        </p:txBody>
      </p:sp>
      <p:pic>
        <p:nvPicPr>
          <p:cNvPr id="6" name="Grafik 9" descr="logistikumLogo.jpg"/>
          <p:cNvPicPr>
            <a:picLocks noChangeAspect="1"/>
          </p:cNvPicPr>
          <p:nvPr/>
        </p:nvPicPr>
        <p:blipFill>
          <a:blip r:embed="rId2" cstate="print"/>
          <a:stretch>
            <a:fillRect/>
          </a:stretch>
        </p:blipFill>
        <p:spPr>
          <a:xfrm>
            <a:off x="5652120" y="5229200"/>
            <a:ext cx="3383280" cy="1237488"/>
          </a:xfrm>
          <a:prstGeom prst="rect">
            <a:avLst/>
          </a:prstGeom>
        </p:spPr>
      </p:pic>
    </p:spTree>
    <p:extLst>
      <p:ext uri="{BB962C8B-B14F-4D97-AF65-F5344CB8AC3E}">
        <p14:creationId xmlns:p14="http://schemas.microsoft.com/office/powerpoint/2010/main" val="1713724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smtClean="0">
                <a:solidFill>
                  <a:schemeClr val="accent1"/>
                </a:solidFill>
              </a:rPr>
              <a:t>Donaukorridor</a:t>
            </a:r>
            <a:endParaRPr lang="de-AT" b="1" dirty="0">
              <a:solidFill>
                <a:schemeClr val="accent1"/>
              </a:solidFill>
            </a:endParaRPr>
          </a:p>
        </p:txBody>
      </p:sp>
      <p:sp>
        <p:nvSpPr>
          <p:cNvPr id="7" name="Content Placeholder 6"/>
          <p:cNvSpPr>
            <a:spLocks noGrp="1"/>
          </p:cNvSpPr>
          <p:nvPr>
            <p:ph idx="1"/>
          </p:nvPr>
        </p:nvSpPr>
        <p:spPr/>
        <p:txBody>
          <a:bodyPr/>
          <a:lstStyle/>
          <a:p>
            <a:endParaRPr lang="de-AT" sz="400" dirty="0" smtClean="0">
              <a:solidFill>
                <a:schemeClr val="accent1"/>
              </a:solidFill>
            </a:endParaRPr>
          </a:p>
          <a:p>
            <a:r>
              <a:rPr lang="de-AT" dirty="0" smtClean="0">
                <a:solidFill>
                  <a:schemeClr val="accent1"/>
                </a:solidFill>
              </a:rPr>
              <a:t>90 Mio. Einwohner</a:t>
            </a:r>
          </a:p>
          <a:p>
            <a:endParaRPr lang="de-AT" sz="1000" dirty="0" smtClean="0">
              <a:solidFill>
                <a:schemeClr val="accent1"/>
              </a:solidFill>
            </a:endParaRPr>
          </a:p>
          <a:p>
            <a:r>
              <a:rPr lang="de-AT" dirty="0" smtClean="0">
                <a:solidFill>
                  <a:schemeClr val="accent1"/>
                </a:solidFill>
              </a:rPr>
              <a:t>Industriestandort</a:t>
            </a:r>
          </a:p>
          <a:p>
            <a:endParaRPr lang="de-AT" sz="1000" dirty="0">
              <a:solidFill>
                <a:schemeClr val="accent1"/>
              </a:solidFill>
            </a:endParaRPr>
          </a:p>
          <a:p>
            <a:r>
              <a:rPr lang="de-AT" b="1" dirty="0" smtClean="0">
                <a:solidFill>
                  <a:schemeClr val="accent1"/>
                </a:solidFill>
              </a:rPr>
              <a:t>Stahl</a:t>
            </a:r>
            <a:r>
              <a:rPr lang="de-AT" dirty="0" smtClean="0">
                <a:solidFill>
                  <a:schemeClr val="accent1"/>
                </a:solidFill>
              </a:rPr>
              <a:t>-</a:t>
            </a:r>
            <a:r>
              <a:rPr lang="de-AT" b="1" dirty="0">
                <a:solidFill>
                  <a:schemeClr val="accent1"/>
                </a:solidFill>
              </a:rPr>
              <a:t>, Papier-</a:t>
            </a:r>
            <a:r>
              <a:rPr lang="de-AT" dirty="0">
                <a:solidFill>
                  <a:schemeClr val="accent1"/>
                </a:solidFill>
              </a:rPr>
              <a:t>, </a:t>
            </a:r>
            <a:r>
              <a:rPr lang="de-AT" b="1" dirty="0">
                <a:solidFill>
                  <a:schemeClr val="accent1"/>
                </a:solidFill>
              </a:rPr>
              <a:t>Mineralöl</a:t>
            </a:r>
            <a:r>
              <a:rPr lang="de-AT" dirty="0">
                <a:solidFill>
                  <a:schemeClr val="accent1"/>
                </a:solidFill>
              </a:rPr>
              <a:t>- und </a:t>
            </a:r>
            <a:endParaRPr lang="de-AT" dirty="0" smtClean="0">
              <a:solidFill>
                <a:schemeClr val="accent1"/>
              </a:solidFill>
            </a:endParaRPr>
          </a:p>
          <a:p>
            <a:pPr marL="0" indent="0">
              <a:buNone/>
            </a:pPr>
            <a:r>
              <a:rPr lang="de-AT" dirty="0">
                <a:solidFill>
                  <a:schemeClr val="accent1"/>
                </a:solidFill>
              </a:rPr>
              <a:t> </a:t>
            </a:r>
            <a:r>
              <a:rPr lang="de-AT" dirty="0" smtClean="0">
                <a:solidFill>
                  <a:schemeClr val="accent1"/>
                </a:solidFill>
              </a:rPr>
              <a:t>  </a:t>
            </a:r>
            <a:r>
              <a:rPr lang="de-AT" b="1" dirty="0" smtClean="0">
                <a:solidFill>
                  <a:schemeClr val="accent1"/>
                </a:solidFill>
              </a:rPr>
              <a:t>chemische</a:t>
            </a:r>
            <a:r>
              <a:rPr lang="de-AT" dirty="0" smtClean="0">
                <a:solidFill>
                  <a:schemeClr val="accent1"/>
                </a:solidFill>
              </a:rPr>
              <a:t> </a:t>
            </a:r>
            <a:r>
              <a:rPr lang="de-AT" dirty="0">
                <a:solidFill>
                  <a:schemeClr val="accent1"/>
                </a:solidFill>
              </a:rPr>
              <a:t>Industrie </a:t>
            </a:r>
            <a:r>
              <a:rPr lang="de-AT" dirty="0" smtClean="0">
                <a:solidFill>
                  <a:schemeClr val="accent1"/>
                </a:solidFill>
              </a:rPr>
              <a:t>sowie</a:t>
            </a:r>
          </a:p>
          <a:p>
            <a:pPr marL="0" indent="0">
              <a:buNone/>
            </a:pPr>
            <a:r>
              <a:rPr lang="de-AT" dirty="0" smtClean="0">
                <a:solidFill>
                  <a:schemeClr val="accent1"/>
                </a:solidFill>
              </a:rPr>
              <a:t>   </a:t>
            </a:r>
            <a:r>
              <a:rPr lang="de-AT" b="1" dirty="0" smtClean="0">
                <a:solidFill>
                  <a:schemeClr val="accent1"/>
                </a:solidFill>
              </a:rPr>
              <a:t>Maschinenbau</a:t>
            </a:r>
            <a:r>
              <a:rPr lang="de-AT" dirty="0" smtClean="0">
                <a:solidFill>
                  <a:schemeClr val="accent1"/>
                </a:solidFill>
              </a:rPr>
              <a:t> </a:t>
            </a:r>
            <a:r>
              <a:rPr lang="de-AT" dirty="0">
                <a:solidFill>
                  <a:schemeClr val="accent1"/>
                </a:solidFill>
              </a:rPr>
              <a:t>und </a:t>
            </a:r>
            <a:endParaRPr lang="de-AT" dirty="0" smtClean="0">
              <a:solidFill>
                <a:schemeClr val="accent1"/>
              </a:solidFill>
            </a:endParaRPr>
          </a:p>
          <a:p>
            <a:pPr marL="0" indent="0">
              <a:buNone/>
            </a:pPr>
            <a:r>
              <a:rPr lang="de-AT" dirty="0" smtClean="0">
                <a:solidFill>
                  <a:schemeClr val="accent1"/>
                </a:solidFill>
              </a:rPr>
              <a:t>   </a:t>
            </a:r>
            <a:r>
              <a:rPr lang="de-AT" b="1" dirty="0" smtClean="0">
                <a:solidFill>
                  <a:schemeClr val="accent1"/>
                </a:solidFill>
              </a:rPr>
              <a:t>Automobilindustrie</a:t>
            </a:r>
            <a:r>
              <a:rPr lang="de-AT" dirty="0" smtClean="0">
                <a:solidFill>
                  <a:schemeClr val="accent1"/>
                </a:solidFill>
              </a:rPr>
              <a:t> angesiedelt</a:t>
            </a:r>
          </a:p>
          <a:p>
            <a:endParaRPr lang="de-AT" sz="1000" dirty="0" smtClean="0">
              <a:solidFill>
                <a:schemeClr val="accent1"/>
              </a:solidFill>
            </a:endParaRPr>
          </a:p>
          <a:p>
            <a:r>
              <a:rPr lang="de-AT" dirty="0" smtClean="0">
                <a:solidFill>
                  <a:schemeClr val="accent1"/>
                </a:solidFill>
              </a:rPr>
              <a:t>Viele fruchtbare Böden -&gt; daher viel </a:t>
            </a:r>
            <a:r>
              <a:rPr lang="de-AT" b="1" dirty="0" smtClean="0">
                <a:solidFill>
                  <a:schemeClr val="accent1"/>
                </a:solidFill>
              </a:rPr>
              <a:t>Landwirtschaft</a:t>
            </a:r>
            <a:endParaRPr lang="de-AT" b="1" dirty="0">
              <a:solidFill>
                <a:schemeClr val="accent1"/>
              </a:solidFill>
            </a:endParaRPr>
          </a:p>
          <a:p>
            <a:endParaRPr lang="de-AT" dirty="0"/>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a:t>
            </a:fld>
            <a:endParaRPr lang="de-AT" dirty="0">
              <a:solidFill>
                <a:prstClr val="white"/>
              </a:solidFill>
            </a:endParaRP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37333" y="1700808"/>
            <a:ext cx="3742661"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5"/>
          <p:cNvSpPr>
            <a:spLocks noGrp="1"/>
          </p:cNvSpPr>
          <p:nvPr>
            <p:ph type="dt" sz="half" idx="10"/>
          </p:nvPr>
        </p:nvSpPr>
        <p:spPr/>
        <p:txBody>
          <a:bodyPr/>
          <a:lstStyle/>
          <a:p>
            <a:fld id="{6357C609-3DD9-42CC-804B-08148480D66E}" type="datetime7">
              <a:rPr lang="de-AT" smtClean="0">
                <a:solidFill>
                  <a:prstClr val="white"/>
                </a:solidFill>
              </a:rPr>
              <a:t>Mai-14</a:t>
            </a:fld>
            <a:endParaRPr lang="de-AT" dirty="0">
              <a:solidFill>
                <a:prstClr val="white"/>
              </a:solidFill>
            </a:endParaRPr>
          </a:p>
        </p:txBody>
      </p:sp>
    </p:spTree>
    <p:extLst>
      <p:ext uri="{BB962C8B-B14F-4D97-AF65-F5344CB8AC3E}">
        <p14:creationId xmlns:p14="http://schemas.microsoft.com/office/powerpoint/2010/main" val="2345107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smtClean="0">
                <a:solidFill>
                  <a:schemeClr val="accent1"/>
                </a:solidFill>
              </a:rPr>
              <a:t>Güterverkehr auf der Donau</a:t>
            </a:r>
            <a:endParaRPr lang="de-AT" b="1" dirty="0">
              <a:solidFill>
                <a:schemeClr val="accent1"/>
              </a:solidFill>
            </a:endParaRPr>
          </a:p>
        </p:txBody>
      </p:sp>
      <p:sp>
        <p:nvSpPr>
          <p:cNvPr id="3" name="Content Placeholder 2"/>
          <p:cNvSpPr>
            <a:spLocks noGrp="1"/>
          </p:cNvSpPr>
          <p:nvPr>
            <p:ph idx="1"/>
          </p:nvPr>
        </p:nvSpPr>
        <p:spPr>
          <a:xfrm>
            <a:off x="457200" y="1700808"/>
            <a:ext cx="8507288" cy="4776192"/>
          </a:xfrm>
        </p:spPr>
        <p:txBody>
          <a:bodyPr/>
          <a:lstStyle/>
          <a:p>
            <a:endParaRPr lang="de-AT" sz="400" dirty="0" smtClean="0">
              <a:solidFill>
                <a:schemeClr val="accent1"/>
              </a:solidFill>
            </a:endParaRPr>
          </a:p>
          <a:p>
            <a:r>
              <a:rPr lang="de-AT" dirty="0" smtClean="0">
                <a:solidFill>
                  <a:schemeClr val="accent1"/>
                </a:solidFill>
              </a:rPr>
              <a:t>Güterverkehr gesamt 2011: </a:t>
            </a:r>
          </a:p>
          <a:p>
            <a:endParaRPr lang="de-AT" sz="400" dirty="0" smtClean="0">
              <a:solidFill>
                <a:schemeClr val="accent1"/>
              </a:solidFill>
            </a:endParaRPr>
          </a:p>
          <a:p>
            <a:pPr lvl="1">
              <a:buFont typeface="Symbol" panose="05050102010706020507" pitchFamily="18" charset="2"/>
              <a:buChar char="-"/>
            </a:pPr>
            <a:r>
              <a:rPr lang="de-AT" dirty="0" smtClean="0">
                <a:solidFill>
                  <a:schemeClr val="accent1"/>
                </a:solidFill>
              </a:rPr>
              <a:t>rund 38 Mio. Tonnen Güter auf Donau + Nebenflüssen transportiert </a:t>
            </a:r>
          </a:p>
          <a:p>
            <a:pPr lvl="1">
              <a:buFont typeface="Symbol" panose="05050102010706020507" pitchFamily="18" charset="2"/>
              <a:buChar char="-"/>
            </a:pPr>
            <a:r>
              <a:rPr lang="de-AT" dirty="0" smtClean="0">
                <a:solidFill>
                  <a:schemeClr val="accent1"/>
                </a:solidFill>
              </a:rPr>
              <a:t>Rumänien mit 17,8 Mio. Tonnen Gütern  größte Transportmenge</a:t>
            </a:r>
          </a:p>
          <a:p>
            <a:pPr lvl="1">
              <a:buFont typeface="Symbol" panose="05050102010706020507" pitchFamily="18" charset="2"/>
              <a:buChar char="-"/>
            </a:pPr>
            <a:endParaRPr lang="de-AT" sz="1000" dirty="0" smtClean="0">
              <a:solidFill>
                <a:schemeClr val="accent1"/>
              </a:solidFill>
            </a:endParaRPr>
          </a:p>
          <a:p>
            <a:r>
              <a:rPr lang="de-AT" dirty="0">
                <a:solidFill>
                  <a:schemeClr val="accent1"/>
                </a:solidFill>
              </a:rPr>
              <a:t>Ö</a:t>
            </a:r>
            <a:r>
              <a:rPr lang="de-AT" dirty="0" smtClean="0">
                <a:solidFill>
                  <a:schemeClr val="accent1"/>
                </a:solidFill>
              </a:rPr>
              <a:t>sterreichische Donau 2012: </a:t>
            </a:r>
          </a:p>
          <a:p>
            <a:endParaRPr lang="de-AT" sz="400" dirty="0" smtClean="0">
              <a:solidFill>
                <a:schemeClr val="accent1"/>
              </a:solidFill>
            </a:endParaRPr>
          </a:p>
          <a:p>
            <a:pPr lvl="1">
              <a:buFont typeface="Symbol" panose="05050102010706020507" pitchFamily="18" charset="2"/>
              <a:buChar char="-"/>
            </a:pPr>
            <a:r>
              <a:rPr lang="de-AT" dirty="0" smtClean="0">
                <a:solidFill>
                  <a:schemeClr val="accent1"/>
                </a:solidFill>
              </a:rPr>
              <a:t>Transport von 10,7 Mio. Tonnen Gütern </a:t>
            </a:r>
          </a:p>
          <a:p>
            <a:endParaRPr lang="de-AT" sz="1000" dirty="0" smtClean="0">
              <a:solidFill>
                <a:schemeClr val="accent1"/>
              </a:solidFill>
            </a:endParaRPr>
          </a:p>
          <a:p>
            <a:r>
              <a:rPr lang="de-AT" dirty="0" smtClean="0">
                <a:solidFill>
                  <a:schemeClr val="accent1"/>
                </a:solidFill>
              </a:rPr>
              <a:t>grenzüberschreitender Güterverkehr im österreichischen Donaukorridor 2012:</a:t>
            </a:r>
          </a:p>
          <a:p>
            <a:pPr lvl="1">
              <a:buFont typeface="Symbol" panose="05050102010706020507" pitchFamily="18" charset="2"/>
              <a:buChar char="-"/>
            </a:pPr>
            <a:r>
              <a:rPr lang="de-AT" dirty="0" smtClean="0">
                <a:solidFill>
                  <a:schemeClr val="accent1"/>
                </a:solidFill>
              </a:rPr>
              <a:t>Modal Split-Anteil der Donau am Transitverkehr bei 12%</a:t>
            </a:r>
          </a:p>
          <a:p>
            <a:pPr lvl="1">
              <a:buFont typeface="Symbol" panose="05050102010706020507" pitchFamily="18" charset="2"/>
              <a:buChar char="-"/>
            </a:pPr>
            <a:endParaRPr lang="de-AT" dirty="0" smtClean="0">
              <a:solidFill>
                <a:schemeClr val="accent1"/>
              </a:solidFill>
            </a:endParaRPr>
          </a:p>
          <a:p>
            <a:pPr lvl="1">
              <a:buFont typeface="Symbol" panose="05050102010706020507" pitchFamily="18" charset="2"/>
              <a:buChar char="-"/>
            </a:pPr>
            <a:endParaRPr lang="de-AT" dirty="0" smtClean="0">
              <a:solidFill>
                <a:schemeClr val="accent1"/>
              </a:solidFill>
            </a:endParaRPr>
          </a:p>
          <a:p>
            <a:pPr lvl="1">
              <a:buFont typeface="Symbol" panose="05050102010706020507" pitchFamily="18" charset="2"/>
              <a:buChar char="-"/>
            </a:pPr>
            <a:endParaRPr lang="de-AT" dirty="0">
              <a:solidFill>
                <a:schemeClr val="accent1"/>
              </a:solidFill>
            </a:endParaRPr>
          </a:p>
        </p:txBody>
      </p:sp>
      <p:sp>
        <p:nvSpPr>
          <p:cNvPr id="4" name="Date Placeholder 3"/>
          <p:cNvSpPr>
            <a:spLocks noGrp="1"/>
          </p:cNvSpPr>
          <p:nvPr>
            <p:ph type="dt" sz="half" idx="10"/>
          </p:nvPr>
        </p:nvSpPr>
        <p:spPr/>
        <p:txBody>
          <a:bodyPr/>
          <a:lstStyle/>
          <a:p>
            <a:fld id="{15344AF4-BAE1-472E-9FC9-13CD046F9CDF}" type="datetime7">
              <a:rPr lang="de-AT" smtClean="0">
                <a:solidFill>
                  <a:prstClr val="white"/>
                </a:solidFill>
              </a:rPr>
              <a:t>Mai-14</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4</a:t>
            </a:fld>
            <a:endParaRPr lang="de-AT" dirty="0">
              <a:solidFill>
                <a:prstClr val="white"/>
              </a:solidFill>
            </a:endParaRPr>
          </a:p>
        </p:txBody>
      </p:sp>
    </p:spTree>
    <p:extLst>
      <p:ext uri="{BB962C8B-B14F-4D97-AF65-F5344CB8AC3E}">
        <p14:creationId xmlns:p14="http://schemas.microsoft.com/office/powerpoint/2010/main" val="459078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400050" y="569912"/>
            <a:ext cx="7917473" cy="770855"/>
          </a:xfrm>
        </p:spPr>
        <p:txBody>
          <a:bodyPr>
            <a:noAutofit/>
          </a:bodyPr>
          <a:lstStyle/>
          <a:p>
            <a:r>
              <a:rPr lang="de-AT" b="1" dirty="0">
                <a:solidFill>
                  <a:schemeClr val="accent1"/>
                </a:solidFill>
              </a:rPr>
              <a:t>Güterverkehr </a:t>
            </a:r>
            <a:r>
              <a:rPr lang="de-AT" b="1" dirty="0" smtClean="0">
                <a:solidFill>
                  <a:schemeClr val="accent1"/>
                </a:solidFill>
              </a:rPr>
              <a:t>der </a:t>
            </a:r>
            <a:r>
              <a:rPr lang="de-AT" b="1" dirty="0">
                <a:solidFill>
                  <a:schemeClr val="accent1"/>
                </a:solidFill>
              </a:rPr>
              <a:t>gesamten </a:t>
            </a:r>
            <a:r>
              <a:rPr lang="de-AT" b="1" dirty="0" smtClean="0">
                <a:solidFill>
                  <a:schemeClr val="accent1"/>
                </a:solidFill>
              </a:rPr>
              <a:t>Donau</a:t>
            </a:r>
            <a:br>
              <a:rPr lang="de-AT" b="1" dirty="0" smtClean="0">
                <a:solidFill>
                  <a:schemeClr val="accent1"/>
                </a:solidFill>
              </a:rPr>
            </a:br>
            <a:r>
              <a:rPr lang="de-AT" sz="2000" b="1" dirty="0" smtClean="0">
                <a:solidFill>
                  <a:schemeClr val="accent1"/>
                </a:solidFill>
              </a:rPr>
              <a:t>in Mio. Tonnen/Jahr  (2011)</a:t>
            </a:r>
            <a:endParaRPr lang="de-AT" sz="2000" b="1" dirty="0">
              <a:solidFill>
                <a:schemeClr val="accent1"/>
              </a:solidFill>
            </a:endParaRPr>
          </a:p>
        </p:txBody>
      </p:sp>
      <p:sp>
        <p:nvSpPr>
          <p:cNvPr id="49158" name="Text Box 5"/>
          <p:cNvSpPr txBox="1">
            <a:spLocks noChangeArrowheads="1"/>
          </p:cNvSpPr>
          <p:nvPr/>
        </p:nvSpPr>
        <p:spPr bwMode="auto">
          <a:xfrm>
            <a:off x="501860" y="6298543"/>
            <a:ext cx="8363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spcBef>
                <a:spcPct val="50000"/>
              </a:spcBef>
            </a:pPr>
            <a:r>
              <a:rPr lang="de-AT" sz="1000" dirty="0">
                <a:solidFill>
                  <a:schemeClr val="accent1"/>
                </a:solidFill>
              </a:rPr>
              <a:t>Quelle: </a:t>
            </a:r>
            <a:r>
              <a:rPr lang="de-AT" sz="1000" dirty="0" smtClean="0">
                <a:solidFill>
                  <a:schemeClr val="accent1"/>
                </a:solidFill>
              </a:rPr>
              <a:t>Eurostat, nationale Verkehrsstatistik, via donau; Bearbeitung via donau;</a:t>
            </a:r>
            <a:br>
              <a:rPr lang="de-AT" sz="1000" dirty="0" smtClean="0">
                <a:solidFill>
                  <a:schemeClr val="accent1"/>
                </a:solidFill>
              </a:rPr>
            </a:br>
            <a:r>
              <a:rPr lang="de-AT" sz="1000" dirty="0" smtClean="0">
                <a:solidFill>
                  <a:schemeClr val="accent1"/>
                </a:solidFill>
              </a:rPr>
              <a:t>via donau </a:t>
            </a:r>
            <a:r>
              <a:rPr lang="de-AT" sz="1000" dirty="0">
                <a:solidFill>
                  <a:schemeClr val="accent1"/>
                </a:solidFill>
              </a:rPr>
              <a:t>Jahresbericht </a:t>
            </a:r>
            <a:r>
              <a:rPr lang="de-AT" sz="1000" dirty="0" smtClean="0">
                <a:solidFill>
                  <a:schemeClr val="accent1"/>
                </a:solidFill>
              </a:rPr>
              <a:t>2012</a:t>
            </a:r>
            <a:endParaRPr lang="de-DE" sz="1000" dirty="0">
              <a:solidFill>
                <a:schemeClr val="accent1"/>
              </a:solidFill>
            </a:endParaRPr>
          </a:p>
        </p:txBody>
      </p:sp>
      <p:sp>
        <p:nvSpPr>
          <p:cNvPr id="7" name="Datumsplatzhalter 3"/>
          <p:cNvSpPr txBox="1">
            <a:spLocks/>
          </p:cNvSpPr>
          <p:nvPr/>
        </p:nvSpPr>
        <p:spPr>
          <a:xfrm>
            <a:off x="467544"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dirty="0">
              <a:solidFill>
                <a:prstClr val="white"/>
              </a:solidFill>
            </a:endParaRPr>
          </a:p>
        </p:txBody>
      </p:sp>
      <p:sp>
        <p:nvSpPr>
          <p:cNvPr id="8"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5</a:t>
            </a:fld>
            <a:endParaRPr lang="de-AT" dirty="0">
              <a:solidFill>
                <a:prstClr val="white"/>
              </a:solidFill>
            </a:endParaRPr>
          </a:p>
        </p:txBody>
      </p:sp>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2794" y="1700808"/>
            <a:ext cx="7033542" cy="3673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2794" y="5288431"/>
            <a:ext cx="7249567" cy="101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596337" y="1916832"/>
            <a:ext cx="1368152" cy="864096"/>
          </a:xfrm>
          <a:prstGeom prst="rect">
            <a:avLst/>
          </a:prstGeom>
          <a:noFill/>
        </p:spPr>
        <p:txBody>
          <a:bodyPr wrap="square" rtlCol="0">
            <a:spAutoFit/>
          </a:bodyPr>
          <a:lstStyle/>
          <a:p>
            <a:endParaRPr lang="de-AT" dirty="0"/>
          </a:p>
        </p:txBody>
      </p:sp>
      <p:sp>
        <p:nvSpPr>
          <p:cNvPr id="4" name="Date Placeholder 3"/>
          <p:cNvSpPr>
            <a:spLocks noGrp="1"/>
          </p:cNvSpPr>
          <p:nvPr>
            <p:ph type="dt" sz="half" idx="10"/>
          </p:nvPr>
        </p:nvSpPr>
        <p:spPr/>
        <p:txBody>
          <a:bodyPr/>
          <a:lstStyle/>
          <a:p>
            <a:fld id="{DFA650CE-2309-489A-83DF-80596DC11F60}" type="datetime7">
              <a:rPr lang="de-AT" smtClean="0">
                <a:solidFill>
                  <a:prstClr val="white"/>
                </a:solidFill>
              </a:rPr>
              <a:t>Mai-14</a:t>
            </a:fld>
            <a:endParaRPr lang="de-AT" dirty="0">
              <a:solidFill>
                <a:prstClr val="white"/>
              </a:solidFill>
            </a:endParaRPr>
          </a:p>
        </p:txBody>
      </p:sp>
    </p:spTree>
    <p:extLst>
      <p:ext uri="{BB962C8B-B14F-4D97-AF65-F5344CB8AC3E}">
        <p14:creationId xmlns:p14="http://schemas.microsoft.com/office/powerpoint/2010/main" val="1080288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395654" y="333375"/>
            <a:ext cx="8121162" cy="1079500"/>
          </a:xfrm>
          <a:noFill/>
        </p:spPr>
        <p:txBody>
          <a:bodyPr anchor="t">
            <a:normAutofit/>
          </a:bodyPr>
          <a:lstStyle/>
          <a:p>
            <a:pPr eaLnBrk="1" hangingPunct="1"/>
            <a:r>
              <a:rPr lang="de-DE" b="1" dirty="0">
                <a:solidFill>
                  <a:schemeClr val="accent1"/>
                </a:solidFill>
              </a:rPr>
              <a:t>Güterverkehr auf der </a:t>
            </a:r>
            <a:r>
              <a:rPr lang="de-DE" b="1" dirty="0" smtClean="0">
                <a:solidFill>
                  <a:schemeClr val="accent1"/>
                </a:solidFill>
              </a:rPr>
              <a:t/>
            </a:r>
            <a:br>
              <a:rPr lang="de-DE" b="1" dirty="0" smtClean="0">
                <a:solidFill>
                  <a:schemeClr val="accent1"/>
                </a:solidFill>
              </a:rPr>
            </a:br>
            <a:r>
              <a:rPr lang="de-DE" b="1" dirty="0" smtClean="0">
                <a:solidFill>
                  <a:schemeClr val="accent1"/>
                </a:solidFill>
              </a:rPr>
              <a:t>österreichischen Donau 1997-2012</a:t>
            </a:r>
            <a:endParaRPr lang="de-AT" b="1" dirty="0">
              <a:solidFill>
                <a:schemeClr val="accent1"/>
              </a:solidFill>
            </a:endParaRPr>
          </a:p>
        </p:txBody>
      </p:sp>
      <p:sp>
        <p:nvSpPr>
          <p:cNvPr id="50180" name="Text Box 3"/>
          <p:cNvSpPr txBox="1">
            <a:spLocks noChangeArrowheads="1"/>
          </p:cNvSpPr>
          <p:nvPr/>
        </p:nvSpPr>
        <p:spPr bwMode="auto">
          <a:xfrm>
            <a:off x="-42644" y="6405564"/>
            <a:ext cx="230358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spcBef>
                <a:spcPct val="50000"/>
              </a:spcBef>
            </a:pPr>
            <a:r>
              <a:rPr lang="de-DE" sz="1200" dirty="0">
                <a:solidFill>
                  <a:schemeClr val="bg1"/>
                </a:solidFill>
              </a:rPr>
              <a:t>Quelle: Statistik Austria</a:t>
            </a:r>
          </a:p>
        </p:txBody>
      </p:sp>
      <p:sp>
        <p:nvSpPr>
          <p:cNvPr id="50181" name="Text Box 4"/>
          <p:cNvSpPr txBox="1">
            <a:spLocks noChangeArrowheads="1"/>
          </p:cNvSpPr>
          <p:nvPr/>
        </p:nvSpPr>
        <p:spPr bwMode="auto">
          <a:xfrm>
            <a:off x="7069015" y="3168650"/>
            <a:ext cx="111955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spcBef>
                <a:spcPct val="50000"/>
              </a:spcBef>
            </a:pPr>
            <a:endParaRPr lang="de-AT" sz="1400" dirty="0"/>
          </a:p>
        </p:txBody>
      </p:sp>
      <p:sp>
        <p:nvSpPr>
          <p:cNvPr id="9" name="Datumsplatzhalter 3"/>
          <p:cNvSpPr txBox="1">
            <a:spLocks/>
          </p:cNvSpPr>
          <p:nvPr/>
        </p:nvSpPr>
        <p:spPr>
          <a:xfrm>
            <a:off x="395536"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solidFill>
                  <a:prstClr val="white"/>
                </a:solidFill>
              </a:rPr>
              <a:t>Dez-13</a:t>
            </a:r>
            <a:endParaRPr lang="de-AT" dirty="0">
              <a:solidFill>
                <a:prstClr val="white"/>
              </a:solidFill>
            </a:endParaRPr>
          </a:p>
        </p:txBody>
      </p:sp>
      <p:sp>
        <p:nvSpPr>
          <p:cNvPr id="10" name="Foliennummernplatzhalter 4"/>
          <p:cNvSpPr>
            <a:spLocks noGrp="1"/>
          </p:cNvSpPr>
          <p:nvPr>
            <p:ph type="sldNum" sz="quarter" idx="4294967295"/>
          </p:nvPr>
        </p:nvSpPr>
        <p:spPr>
          <a:xfrm>
            <a:off x="7596336" y="6597352"/>
            <a:ext cx="1066800" cy="329184"/>
          </a:xfrm>
          <a:prstGeom prst="rect">
            <a:avLst/>
          </a:prstGeom>
        </p:spPr>
        <p:txBody>
          <a:bodyPr/>
          <a:lstStyle/>
          <a:p>
            <a:fld id="{7D34D7BA-8E13-46FE-8871-8877FE7E3568}" type="slidenum">
              <a:rPr lang="de-AT" smtClean="0">
                <a:solidFill>
                  <a:prstClr val="white"/>
                </a:solidFill>
              </a:rPr>
              <a:pPr/>
              <a:t>6</a:t>
            </a:fld>
            <a:endParaRPr lang="de-AT" dirty="0">
              <a:solidFill>
                <a:prstClr val="white"/>
              </a:solidFill>
            </a:endParaRPr>
          </a:p>
        </p:txBody>
      </p:sp>
      <p:pic>
        <p:nvPicPr>
          <p:cNvPr id="5123"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6914" y="1742249"/>
            <a:ext cx="8323221" cy="3044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839044" y="4786718"/>
            <a:ext cx="6469260" cy="1864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97588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251520" y="620713"/>
            <a:ext cx="8205216" cy="647700"/>
          </a:xfrm>
        </p:spPr>
        <p:txBody>
          <a:bodyPr>
            <a:noAutofit/>
          </a:bodyPr>
          <a:lstStyle/>
          <a:p>
            <a:pPr eaLnBrk="1" hangingPunct="1"/>
            <a:r>
              <a:rPr lang="de-AT" b="1" dirty="0" smtClean="0">
                <a:solidFill>
                  <a:schemeClr val="accent1"/>
                </a:solidFill>
              </a:rPr>
              <a:t>Grenzüberschreitender Güterverkehr</a:t>
            </a:r>
            <a:r>
              <a:rPr lang="de-AT" sz="2600" b="1" dirty="0" smtClean="0">
                <a:solidFill>
                  <a:schemeClr val="accent1"/>
                </a:solidFill>
              </a:rPr>
              <a:t/>
            </a:r>
            <a:br>
              <a:rPr lang="de-AT" sz="2600" b="1" dirty="0" smtClean="0">
                <a:solidFill>
                  <a:schemeClr val="accent1"/>
                </a:solidFill>
              </a:rPr>
            </a:br>
            <a:r>
              <a:rPr lang="de-AT" sz="2200" b="1" dirty="0" smtClean="0">
                <a:solidFill>
                  <a:schemeClr val="accent1"/>
                </a:solidFill>
              </a:rPr>
              <a:t>im Ö-Donaukorridor 2012</a:t>
            </a:r>
            <a:endParaRPr lang="de-DE" sz="2200" b="1" dirty="0" smtClean="0">
              <a:solidFill>
                <a:schemeClr val="accent1"/>
              </a:solidFill>
            </a:endParaRPr>
          </a:p>
        </p:txBody>
      </p:sp>
      <p:sp>
        <p:nvSpPr>
          <p:cNvPr id="8" name="Datumsplatzhalter 3"/>
          <p:cNvSpPr txBox="1">
            <a:spLocks/>
          </p:cNvSpPr>
          <p:nvPr/>
        </p:nvSpPr>
        <p:spPr>
          <a:xfrm>
            <a:off x="467544"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dirty="0">
              <a:solidFill>
                <a:prstClr val="white"/>
              </a:solidFill>
            </a:endParaRPr>
          </a:p>
        </p:txBody>
      </p:sp>
      <p:sp>
        <p:nvSpPr>
          <p:cNvPr id="9"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7</a:t>
            </a:fld>
            <a:endParaRPr lang="de-AT" dirty="0">
              <a:solidFill>
                <a:prstClr val="white"/>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560" y="1844824"/>
            <a:ext cx="740092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1560" y="5029919"/>
            <a:ext cx="75533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5" name="Text Box 4"/>
          <p:cNvSpPr txBox="1">
            <a:spLocks noChangeArrowheads="1"/>
          </p:cNvSpPr>
          <p:nvPr/>
        </p:nvSpPr>
        <p:spPr bwMode="auto">
          <a:xfrm>
            <a:off x="5596011" y="6134394"/>
            <a:ext cx="264839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spcBef>
                <a:spcPct val="50000"/>
              </a:spcBef>
            </a:pPr>
            <a:r>
              <a:rPr lang="de-DE" sz="1050" dirty="0">
                <a:solidFill>
                  <a:schemeClr val="accent1"/>
                </a:solidFill>
              </a:rPr>
              <a:t>Quelle: </a:t>
            </a:r>
            <a:r>
              <a:rPr lang="de-DE" sz="1050" dirty="0" smtClean="0">
                <a:solidFill>
                  <a:schemeClr val="accent1"/>
                </a:solidFill>
              </a:rPr>
              <a:t>ÖIR, Bearbeitung via donau</a:t>
            </a:r>
            <a:br>
              <a:rPr lang="de-DE" sz="1050" dirty="0" smtClean="0">
                <a:solidFill>
                  <a:schemeClr val="accent1"/>
                </a:solidFill>
              </a:rPr>
            </a:br>
            <a:r>
              <a:rPr lang="de-DE" sz="1050" dirty="0" smtClean="0">
                <a:solidFill>
                  <a:schemeClr val="accent1"/>
                </a:solidFill>
              </a:rPr>
              <a:t>via donau Jahresbericht 2012</a:t>
            </a:r>
            <a:endParaRPr lang="de-DE" sz="1200" dirty="0">
              <a:solidFill>
                <a:schemeClr val="accent1"/>
              </a:solidFill>
            </a:endParaRPr>
          </a:p>
        </p:txBody>
      </p:sp>
      <p:sp>
        <p:nvSpPr>
          <p:cNvPr id="3" name="Date Placeholder 2"/>
          <p:cNvSpPr>
            <a:spLocks noGrp="1"/>
          </p:cNvSpPr>
          <p:nvPr>
            <p:ph type="dt" sz="half" idx="10"/>
          </p:nvPr>
        </p:nvSpPr>
        <p:spPr/>
        <p:txBody>
          <a:bodyPr/>
          <a:lstStyle/>
          <a:p>
            <a:fld id="{5D08E2E0-4082-4593-87C0-36CEA4C34357}" type="datetime7">
              <a:rPr lang="de-AT" smtClean="0">
                <a:solidFill>
                  <a:prstClr val="white"/>
                </a:solidFill>
              </a:rPr>
              <a:t>Mai-14</a:t>
            </a:fld>
            <a:endParaRPr lang="de-AT" dirty="0">
              <a:solidFill>
                <a:prstClr val="white"/>
              </a:solidFill>
            </a:endParaRPr>
          </a:p>
        </p:txBody>
      </p:sp>
    </p:spTree>
    <p:extLst>
      <p:ext uri="{BB962C8B-B14F-4D97-AF65-F5344CB8AC3E}">
        <p14:creationId xmlns:p14="http://schemas.microsoft.com/office/powerpoint/2010/main" val="1025973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4762872" cy="990600"/>
          </a:xfrm>
        </p:spPr>
        <p:txBody>
          <a:bodyPr>
            <a:noAutofit/>
          </a:bodyPr>
          <a:lstStyle/>
          <a:p>
            <a:r>
              <a:rPr lang="de-AT" b="1" dirty="0">
                <a:solidFill>
                  <a:schemeClr val="accent1"/>
                </a:solidFill>
              </a:rPr>
              <a:t>Güterverkehr der österreichischen Donau </a:t>
            </a:r>
            <a:br>
              <a:rPr lang="de-AT" b="1" dirty="0">
                <a:solidFill>
                  <a:schemeClr val="accent1"/>
                </a:solidFill>
              </a:rPr>
            </a:br>
            <a:r>
              <a:rPr lang="de-AT" sz="2000" b="1" dirty="0">
                <a:solidFill>
                  <a:schemeClr val="accent1"/>
                </a:solidFill>
              </a:rPr>
              <a:t>nach Gütergruppen 2012</a:t>
            </a:r>
            <a:endParaRPr lang="de-DE" b="1" dirty="0">
              <a:solidFill>
                <a:schemeClr val="accent1"/>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8</a:t>
            </a:fld>
            <a:endParaRPr lang="de-AT" dirty="0">
              <a:solidFill>
                <a:prstClr val="white"/>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1742" y="1707596"/>
            <a:ext cx="8381731"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5"/>
          <p:cNvSpPr>
            <a:spLocks noGrp="1"/>
          </p:cNvSpPr>
          <p:nvPr>
            <p:ph type="dt" sz="half" idx="10"/>
          </p:nvPr>
        </p:nvSpPr>
        <p:spPr/>
        <p:txBody>
          <a:bodyPr/>
          <a:lstStyle/>
          <a:p>
            <a:fld id="{BE2A431D-4012-4273-B8E6-CC40CA5D0D07}" type="datetime7">
              <a:rPr lang="de-AT" smtClean="0">
                <a:solidFill>
                  <a:prstClr val="white"/>
                </a:solidFill>
              </a:rPr>
              <a:t>Mai-14</a:t>
            </a:fld>
            <a:endParaRPr lang="de-AT" dirty="0">
              <a:solidFill>
                <a:prstClr val="white"/>
              </a:solidFill>
            </a:endParaRPr>
          </a:p>
        </p:txBody>
      </p:sp>
    </p:spTree>
    <p:extLst>
      <p:ext uri="{BB962C8B-B14F-4D97-AF65-F5344CB8AC3E}">
        <p14:creationId xmlns:p14="http://schemas.microsoft.com/office/powerpoint/2010/main" val="900949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AT" b="1" dirty="0" smtClean="0">
                <a:solidFill>
                  <a:schemeClr val="accent1"/>
                </a:solidFill>
              </a:rPr>
              <a:t>Markt der Donauschifffahrt</a:t>
            </a:r>
            <a:endParaRPr lang="de-AT" b="1" dirty="0">
              <a:solidFill>
                <a:schemeClr val="accent1"/>
              </a:solidFill>
            </a:endParaRPr>
          </a:p>
        </p:txBody>
      </p:sp>
      <p:sp>
        <p:nvSpPr>
          <p:cNvPr id="6" name="Datumsplatzhalter 3"/>
          <p:cNvSpPr>
            <a:spLocks noGrp="1"/>
          </p:cNvSpPr>
          <p:nvPr>
            <p:ph type="dt" sz="half" idx="10"/>
          </p:nvPr>
        </p:nvSpPr>
        <p:spPr/>
        <p:txBody>
          <a:bodyPr/>
          <a:lstStyle/>
          <a:p>
            <a:fld id="{CC1A2361-96FC-460B-BEDA-AC0B82F05F95}" type="datetime7">
              <a:rPr lang="de-AT" smtClean="0">
                <a:solidFill>
                  <a:prstClr val="white"/>
                </a:solidFill>
              </a:rPr>
              <a:t>Mai-14</a:t>
            </a:fld>
            <a:endParaRPr lang="de-AT" dirty="0">
              <a:solidFill>
                <a:prstClr val="white"/>
              </a:solidFill>
            </a:endParaRP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9</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4066948774"/>
              </p:ext>
            </p:extLst>
          </p:nvPr>
        </p:nvGraphicFramePr>
        <p:xfrm>
          <a:off x="2339752" y="2132856"/>
          <a:ext cx="4680520" cy="3600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545083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rity">
  <a:themeElements>
    <a:clrScheme name="Custom 3">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2_Clarity">
  <a:themeElements>
    <a:clrScheme name="REWWay">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003300"/>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0</TotalTime>
  <Words>2672</Words>
  <Application>Microsoft Office PowerPoint</Application>
  <PresentationFormat>Diavoorstelling (4:3)</PresentationFormat>
  <Paragraphs>358</Paragraphs>
  <Slides>22</Slides>
  <Notes>17</Notes>
  <HiddenSlides>0</HiddenSlides>
  <MMClips>0</MMClips>
  <ScaleCrop>false</ScaleCrop>
  <HeadingPairs>
    <vt:vector size="4" baseType="variant">
      <vt:variant>
        <vt:lpstr>Thema</vt:lpstr>
      </vt:variant>
      <vt:variant>
        <vt:i4>3</vt:i4>
      </vt:variant>
      <vt:variant>
        <vt:lpstr>Diatitels</vt:lpstr>
      </vt:variant>
      <vt:variant>
        <vt:i4>22</vt:i4>
      </vt:variant>
    </vt:vector>
  </HeadingPairs>
  <TitlesOfParts>
    <vt:vector size="25" baseType="lpstr">
      <vt:lpstr>Custom Design</vt:lpstr>
      <vt:lpstr>1_Clarity</vt:lpstr>
      <vt:lpstr>2_Clarity</vt:lpstr>
      <vt:lpstr>Markt der Donauschifffahrt</vt:lpstr>
      <vt:lpstr>Markt der Donauschifffahrt</vt:lpstr>
      <vt:lpstr>Donaukorridor</vt:lpstr>
      <vt:lpstr>Güterverkehr auf der Donau</vt:lpstr>
      <vt:lpstr>Güterverkehr der gesamten Donau in Mio. Tonnen/Jahr  (2011)</vt:lpstr>
      <vt:lpstr>Güterverkehr auf der  österreichischen Donau 1997-2012</vt:lpstr>
      <vt:lpstr>Grenzüberschreitender Güterverkehr im Ö-Donaukorridor 2012</vt:lpstr>
      <vt:lpstr>Güterverkehr der österreichischen Donau  nach Gütergruppen 2012</vt:lpstr>
      <vt:lpstr>Markt der Donauschifffahrt</vt:lpstr>
      <vt:lpstr>Vorteile der Donauschifffahrt</vt:lpstr>
      <vt:lpstr>klassische Märkte  Trockengutschifffahrt</vt:lpstr>
      <vt:lpstr>klassische Märkte  Flüssigguttransporte</vt:lpstr>
      <vt:lpstr>weitere Güter</vt:lpstr>
      <vt:lpstr>Tourismus auf der Donau</vt:lpstr>
      <vt:lpstr>Passagiere auf der  österreichischen Donau 2012</vt:lpstr>
      <vt:lpstr>Markt der Donauschifffahrt</vt:lpstr>
      <vt:lpstr>Kohletransport per Förderband ins Kraftwerk …</vt:lpstr>
      <vt:lpstr>Autologistik per Schiff</vt:lpstr>
      <vt:lpstr>Windkraftanlagen per Schiff</vt:lpstr>
      <vt:lpstr>Videoempfehlung</vt:lpstr>
      <vt:lpstr>Quellenverzeichnis</vt:lpstr>
      <vt:lpstr>Kontaktdaten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sabine.jung</dc:creator>
  <cp:lastModifiedBy>Systeembeheer</cp:lastModifiedBy>
  <cp:revision>194</cp:revision>
  <cp:lastPrinted>2013-04-09T11:49:52Z</cp:lastPrinted>
  <dcterms:created xsi:type="dcterms:W3CDTF">2012-09-17T08:31:25Z</dcterms:created>
  <dcterms:modified xsi:type="dcterms:W3CDTF">2014-05-11T15:29:18Z</dcterms:modified>
</cp:coreProperties>
</file>